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82" r:id="rId3"/>
    <p:sldMasterId id="2147483688" r:id="rId4"/>
    <p:sldMasterId id="2147483702" r:id="rId5"/>
  </p:sldMasterIdLst>
  <p:notesMasterIdLst>
    <p:notesMasterId r:id="rId26"/>
  </p:notesMasterIdLst>
  <p:handoutMasterIdLst>
    <p:handoutMasterId r:id="rId27"/>
  </p:handoutMasterIdLst>
  <p:sldIdLst>
    <p:sldId id="257" r:id="rId6"/>
    <p:sldId id="2903" r:id="rId7"/>
    <p:sldId id="2901" r:id="rId8"/>
    <p:sldId id="261" r:id="rId9"/>
    <p:sldId id="2914" r:id="rId10"/>
    <p:sldId id="262" r:id="rId11"/>
    <p:sldId id="270" r:id="rId12"/>
    <p:sldId id="522" r:id="rId13"/>
    <p:sldId id="2906" r:id="rId14"/>
    <p:sldId id="2908" r:id="rId15"/>
    <p:sldId id="345" r:id="rId16"/>
    <p:sldId id="2912" r:id="rId17"/>
    <p:sldId id="2913" r:id="rId18"/>
    <p:sldId id="405" r:id="rId19"/>
    <p:sldId id="259" r:id="rId20"/>
    <p:sldId id="2909" r:id="rId21"/>
    <p:sldId id="2904" r:id="rId22"/>
    <p:sldId id="2902" r:id="rId23"/>
    <p:sldId id="2911" r:id="rId24"/>
    <p:sldId id="318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DONALD, Virginia" initials="MV" lastIdx="9" clrIdx="0">
    <p:extLst>
      <p:ext uri="{19B8F6BF-5375-455C-9EA6-DF929625EA0E}">
        <p15:presenceInfo xmlns:p15="http://schemas.microsoft.com/office/powerpoint/2012/main" userId="S-1-5-21-1446143339-2250552318-1255726049-200999" providerId="AD"/>
      </p:ext>
    </p:extLst>
  </p:cmAuthor>
  <p:cmAuthor id="2" name="BAGGALEY, Rachel Clare" initials="BRC" lastIdx="1" clrIdx="1">
    <p:extLst>
      <p:ext uri="{19B8F6BF-5375-455C-9EA6-DF929625EA0E}">
        <p15:presenceInfo xmlns:p15="http://schemas.microsoft.com/office/powerpoint/2012/main" userId="S-1-5-21-1446143339-2250552318-1255726049-545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0" autoAdjust="0"/>
    <p:restoredTop sz="93186" autoAdjust="0"/>
  </p:normalViewPr>
  <p:slideViewPr>
    <p:cSldViewPr snapToGrid="0" snapToObjects="1">
      <p:cViewPr>
        <p:scale>
          <a:sx n="80" d="100"/>
          <a:sy n="80" d="100"/>
        </p:scale>
        <p:origin x="475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bradleymathers\Desktop\Brad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schmidth\AppData\Local\Microsoft\Windows\Temporary%20Internet%20Files\Content.Outlook\JXYACIPC\AP_Regional%20Highlight%20Figure_2nd%20July%202019_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schmidth\AppData\Local\Microsoft\Windows\Temporary%20Internet%20Files\Content.Outlook\JXYACIPC\AP_Regional%20Highlight%20Figure_2nd%20July%202019_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747-1240-97C3-DA30815320E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F747-1240-97C3-DA30815320E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47-1240-97C3-DA30815320E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F747-1240-97C3-DA30815320E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747-1240-97C3-DA30815320E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747-1240-97C3-DA30815320E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747-1240-97C3-DA30815320E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F747-1240-97C3-DA30815320E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747-1240-97C3-DA30815320E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747-1240-97C3-DA30815320E9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747-1240-97C3-DA30815320E9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F747-1240-97C3-DA30815320E9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747-1240-97C3-DA30815320E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747-1240-97C3-DA30815320E9}"/>
              </c:ext>
            </c:extLst>
          </c:dPt>
          <c:cat>
            <c:strRef>
              <c:f>Sheet3!$A$2:$A$28</c:f>
              <c:strCache>
                <c:ptCount val="27"/>
                <c:pt idx="0">
                  <c:v>East Asia and the Pacific - MSM</c:v>
                </c:pt>
                <c:pt idx="1">
                  <c:v>East Asia and the Pacific - PWID</c:v>
                </c:pt>
                <c:pt idx="2">
                  <c:v>East Asia and the Pacific - SW</c:v>
                </c:pt>
                <c:pt idx="4">
                  <c:v>Eastern Europe and Central Asia - MSM</c:v>
                </c:pt>
                <c:pt idx="5">
                  <c:v>Eastern Europe and Central Asia - PWID</c:v>
                </c:pt>
                <c:pt idx="6">
                  <c:v>Eastern Europe and Central Asia - SW</c:v>
                </c:pt>
                <c:pt idx="8">
                  <c:v>South Asia - MSM</c:v>
                </c:pt>
                <c:pt idx="9">
                  <c:v>South Asia - PWID</c:v>
                </c:pt>
                <c:pt idx="10">
                  <c:v>South Asia - SW</c:v>
                </c:pt>
                <c:pt idx="12">
                  <c:v>Middle East and North Africa - MSM</c:v>
                </c:pt>
                <c:pt idx="13">
                  <c:v>Middle East and North Africa - PWID</c:v>
                </c:pt>
                <c:pt idx="14">
                  <c:v>Middle East and North Africa - SW</c:v>
                </c:pt>
                <c:pt idx="16">
                  <c:v>Eastern and Southern Africa - MSM</c:v>
                </c:pt>
                <c:pt idx="17">
                  <c:v>Eastern and Southern Africa - PWID</c:v>
                </c:pt>
                <c:pt idx="18">
                  <c:v>Eastern and Southern Africa - SW</c:v>
                </c:pt>
                <c:pt idx="20">
                  <c:v>West and Central Africa - MSM</c:v>
                </c:pt>
                <c:pt idx="21">
                  <c:v>West and Central Africa - PWID</c:v>
                </c:pt>
                <c:pt idx="22">
                  <c:v>West and Central Africa - SW</c:v>
                </c:pt>
                <c:pt idx="24">
                  <c:v>Latin America and the Caribbean - MSM</c:v>
                </c:pt>
                <c:pt idx="25">
                  <c:v>Latin America and the Caribbean - PWID</c:v>
                </c:pt>
                <c:pt idx="26">
                  <c:v>Latin America and the Caribbean - SW</c:v>
                </c:pt>
              </c:strCache>
            </c:strRef>
          </c:cat>
          <c:val>
            <c:numRef>
              <c:f>Sheet3!$B$2:$B$28</c:f>
              <c:numCache>
                <c:formatCode>0</c:formatCode>
                <c:ptCount val="27"/>
                <c:pt idx="0">
                  <c:v>6097236.2400770513</c:v>
                </c:pt>
                <c:pt idx="1">
                  <c:v>1486063.8003379777</c:v>
                </c:pt>
                <c:pt idx="2">
                  <c:v>3058039.2057015579</c:v>
                </c:pt>
                <c:pt idx="4">
                  <c:v>114131.19183140827</c:v>
                </c:pt>
                <c:pt idx="5">
                  <c:v>196802.63127674811</c:v>
                </c:pt>
                <c:pt idx="6">
                  <c:v>281655.66950227035</c:v>
                </c:pt>
                <c:pt idx="8">
                  <c:v>175703.98689528758</c:v>
                </c:pt>
                <c:pt idx="9">
                  <c:v>1017602.873357147</c:v>
                </c:pt>
                <c:pt idx="10">
                  <c:v>596011.13214535837</c:v>
                </c:pt>
                <c:pt idx="12">
                  <c:v>80231.595579915476</c:v>
                </c:pt>
                <c:pt idx="13">
                  <c:v>141364.76003330224</c:v>
                </c:pt>
                <c:pt idx="14">
                  <c:v>202983.23933253816</c:v>
                </c:pt>
                <c:pt idx="16">
                  <c:v>907948.01252187928</c:v>
                </c:pt>
                <c:pt idx="17">
                  <c:v>547606.75969799189</c:v>
                </c:pt>
                <c:pt idx="18">
                  <c:v>516391.57760991843</c:v>
                </c:pt>
                <c:pt idx="20">
                  <c:v>303331.94265995326</c:v>
                </c:pt>
                <c:pt idx="21">
                  <c:v>72336.864175608702</c:v>
                </c:pt>
                <c:pt idx="22">
                  <c:v>207116.02471779159</c:v>
                </c:pt>
                <c:pt idx="24">
                  <c:v>1395210.6930726867</c:v>
                </c:pt>
                <c:pt idx="25">
                  <c:v>153535.88827625732</c:v>
                </c:pt>
                <c:pt idx="26">
                  <c:v>771391.40367129399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47-1240-97C3-DA30815320E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47-1240-97C3-DA30815320E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747-1240-97C3-DA30815320E9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47-1240-97C3-DA30815320E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747-1240-97C3-DA30815320E9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47-1240-97C3-DA30815320E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747-1240-97C3-DA30815320E9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47-1240-97C3-DA30815320E9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747-1240-97C3-DA30815320E9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47-1240-97C3-DA30815320E9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747-1240-97C3-DA30815320E9}"/>
              </c:ext>
            </c:extLst>
          </c:dPt>
          <c:dPt>
            <c:idx val="2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47-1240-97C3-DA30815320E9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747-1240-97C3-DA30815320E9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47-1240-97C3-DA30815320E9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F747-1240-97C3-DA30815320E9}"/>
              </c:ext>
            </c:extLst>
          </c:dPt>
          <c:cat>
            <c:strRef>
              <c:f>Sheet3!$A$2:$A$28</c:f>
              <c:strCache>
                <c:ptCount val="27"/>
                <c:pt idx="0">
                  <c:v>East Asia and the Pacific - MSM</c:v>
                </c:pt>
                <c:pt idx="1">
                  <c:v>East Asia and the Pacific - PWID</c:v>
                </c:pt>
                <c:pt idx="2">
                  <c:v>East Asia and the Pacific - SW</c:v>
                </c:pt>
                <c:pt idx="4">
                  <c:v>Eastern Europe and Central Asia - MSM</c:v>
                </c:pt>
                <c:pt idx="5">
                  <c:v>Eastern Europe and Central Asia - PWID</c:v>
                </c:pt>
                <c:pt idx="6">
                  <c:v>Eastern Europe and Central Asia - SW</c:v>
                </c:pt>
                <c:pt idx="8">
                  <c:v>South Asia - MSM</c:v>
                </c:pt>
                <c:pt idx="9">
                  <c:v>South Asia - PWID</c:v>
                </c:pt>
                <c:pt idx="10">
                  <c:v>South Asia - SW</c:v>
                </c:pt>
                <c:pt idx="12">
                  <c:v>Middle East and North Africa - MSM</c:v>
                </c:pt>
                <c:pt idx="13">
                  <c:v>Middle East and North Africa - PWID</c:v>
                </c:pt>
                <c:pt idx="14">
                  <c:v>Middle East and North Africa - SW</c:v>
                </c:pt>
                <c:pt idx="16">
                  <c:v>Eastern and Southern Africa - MSM</c:v>
                </c:pt>
                <c:pt idx="17">
                  <c:v>Eastern and Southern Africa - PWID</c:v>
                </c:pt>
                <c:pt idx="18">
                  <c:v>Eastern and Southern Africa - SW</c:v>
                </c:pt>
                <c:pt idx="20">
                  <c:v>West and Central Africa - MSM</c:v>
                </c:pt>
                <c:pt idx="21">
                  <c:v>West and Central Africa - PWID</c:v>
                </c:pt>
                <c:pt idx="22">
                  <c:v>West and Central Africa - SW</c:v>
                </c:pt>
                <c:pt idx="24">
                  <c:v>Latin America and the Caribbean - MSM</c:v>
                </c:pt>
                <c:pt idx="25">
                  <c:v>Latin America and the Caribbean - PWID</c:v>
                </c:pt>
                <c:pt idx="26">
                  <c:v>Latin America and the Caribbean - SW</c:v>
                </c:pt>
              </c:strCache>
            </c:strRef>
          </c:cat>
          <c:val>
            <c:numRef>
              <c:f>Sheet3!$C$2:$C$28</c:f>
              <c:numCache>
                <c:formatCode>General</c:formatCode>
                <c:ptCount val="27"/>
                <c:pt idx="0">
                  <c:v>2123800</c:v>
                </c:pt>
                <c:pt idx="1">
                  <c:v>476400</c:v>
                </c:pt>
                <c:pt idx="2">
                  <c:v>1023300</c:v>
                </c:pt>
                <c:pt idx="4">
                  <c:v>30300</c:v>
                </c:pt>
                <c:pt idx="5">
                  <c:v>50600</c:v>
                </c:pt>
                <c:pt idx="6">
                  <c:v>70100</c:v>
                </c:pt>
                <c:pt idx="8">
                  <c:v>90700</c:v>
                </c:pt>
                <c:pt idx="9">
                  <c:v>516100</c:v>
                </c:pt>
                <c:pt idx="10">
                  <c:v>296500</c:v>
                </c:pt>
                <c:pt idx="12">
                  <c:v>26300</c:v>
                </c:pt>
                <c:pt idx="13">
                  <c:v>43600</c:v>
                </c:pt>
                <c:pt idx="14">
                  <c:v>58800</c:v>
                </c:pt>
                <c:pt idx="16">
                  <c:v>489400</c:v>
                </c:pt>
                <c:pt idx="17">
                  <c:v>284900</c:v>
                </c:pt>
                <c:pt idx="18">
                  <c:v>363200</c:v>
                </c:pt>
                <c:pt idx="20">
                  <c:v>224800</c:v>
                </c:pt>
                <c:pt idx="21">
                  <c:v>52100</c:v>
                </c:pt>
                <c:pt idx="22">
                  <c:v>140400</c:v>
                </c:pt>
                <c:pt idx="24">
                  <c:v>614400</c:v>
                </c:pt>
                <c:pt idx="25">
                  <c:v>64800</c:v>
                </c:pt>
                <c:pt idx="26">
                  <c:v>324400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47-1240-97C3-DA3081532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02543936"/>
        <c:axId val="1902545568"/>
      </c:barChart>
      <c:catAx>
        <c:axId val="1902543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02545568"/>
        <c:crosses val="autoZero"/>
        <c:auto val="1"/>
        <c:lblAlgn val="ctr"/>
        <c:lblOffset val="100"/>
        <c:noMultiLvlLbl val="0"/>
      </c:catAx>
      <c:valAx>
        <c:axId val="1902545568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254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2739292450251"/>
          <c:y val="7.8950441296363916E-2"/>
          <c:w val="0.83167643671964497"/>
          <c:h val="0.76401916985495988"/>
        </c:manualLayout>
      </c:layout>
      <c:lineChart>
        <c:grouping val="standard"/>
        <c:varyColors val="0"/>
        <c:ser>
          <c:idx val="0"/>
          <c:order val="0"/>
          <c:tx>
            <c:strRef>
              <c:f>'YPP NI'!$J$3</c:f>
              <c:strCache>
                <c:ptCount val="1"/>
                <c:pt idx="0">
                  <c:v>HIV prevalence &lt;25</c:v>
                </c:pt>
              </c:strCache>
            </c:strRef>
          </c:tx>
          <c:spPr>
            <a:ln w="38100" cap="flat" cmpd="sng" algn="ctr">
              <a:solidFill>
                <a:srgbClr val="0099FF"/>
              </a:solidFill>
              <a:miter lim="800000"/>
            </a:ln>
            <a:effectLst/>
          </c:spPr>
          <c:marker>
            <c:symbol val="circle"/>
            <c:size val="8"/>
            <c:spPr>
              <a:solidFill>
                <a:srgbClr val="0099FF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'YPP NI'!$I$4:$I$5</c:f>
              <c:strCache>
                <c:ptCount val="2"/>
                <c:pt idx="0">
                  <c:v>2011</c:v>
                </c:pt>
                <c:pt idx="1">
                  <c:v>2015</c:v>
                </c:pt>
              </c:strCache>
            </c:strRef>
          </c:cat>
          <c:val>
            <c:numRef>
              <c:f>'YPP NI'!$J$4:$J$5</c:f>
              <c:numCache>
                <c:formatCode>General</c:formatCode>
                <c:ptCount val="2"/>
                <c:pt idx="0">
                  <c:v>6.14</c:v>
                </c:pt>
                <c:pt idx="1">
                  <c:v>23.75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17-4281-B16D-551B3D87DA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0282360"/>
        <c:axId val="670280720"/>
      </c:lineChart>
      <c:catAx>
        <c:axId val="67028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A6A6A6"/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0280720"/>
        <c:crosses val="autoZero"/>
        <c:auto val="1"/>
        <c:lblAlgn val="ctr"/>
        <c:lblOffset val="100"/>
        <c:noMultiLvlLbl val="0"/>
      </c:catAx>
      <c:valAx>
        <c:axId val="67028072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bg1">
                  <a:lumMod val="75000"/>
                  <a:alpha val="32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HIV </a:t>
                </a:r>
                <a:r>
                  <a:rPr lang="en-US" cap="none" baseline="0"/>
                  <a:t>prevalence (</a:t>
                </a:r>
                <a:r>
                  <a:rPr lang="en-US"/>
                  <a:t>%)</a:t>
                </a:r>
              </a:p>
            </c:rich>
          </c:tx>
          <c:layout>
            <c:manualLayout>
              <c:xMode val="edge"/>
              <c:yMode val="edge"/>
              <c:x val="4.4034572162659092E-3"/>
              <c:y val="0.18552984321670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noFill/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0282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2739292450251"/>
          <c:y val="7.8950441296363916E-2"/>
          <c:w val="0.83167643671964497"/>
          <c:h val="0.76401916985495988"/>
        </c:manualLayout>
      </c:layout>
      <c:lineChart>
        <c:grouping val="standard"/>
        <c:varyColors val="0"/>
        <c:ser>
          <c:idx val="0"/>
          <c:order val="0"/>
          <c:tx>
            <c:strRef>
              <c:f>'YPP NI'!$N$3</c:f>
              <c:strCache>
                <c:ptCount val="1"/>
                <c:pt idx="0">
                  <c:v>HIV prevalence &lt;25</c:v>
                </c:pt>
              </c:strCache>
            </c:strRef>
          </c:tx>
          <c:spPr>
            <a:ln w="38100" cap="flat" cmpd="sng" algn="ctr">
              <a:solidFill>
                <a:srgbClr val="ED7D31"/>
              </a:solidFill>
              <a:miter lim="800000"/>
            </a:ln>
            <a:effectLst/>
          </c:spPr>
          <c:marker>
            <c:symbol val="circle"/>
            <c:size val="8"/>
            <c:spPr>
              <a:solidFill>
                <a:srgbClr val="ED7D31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'YPP NI'!$M$4:$M$5</c:f>
              <c:strCache>
                <c:ptCount val="2"/>
                <c:pt idx="0">
                  <c:v>2014</c:v>
                </c:pt>
                <c:pt idx="1">
                  <c:v>2017</c:v>
                </c:pt>
              </c:strCache>
            </c:strRef>
          </c:cat>
          <c:val>
            <c:numRef>
              <c:f>'YPP NI'!$N$4:$N$5</c:f>
              <c:numCache>
                <c:formatCode>General</c:formatCode>
                <c:ptCount val="2"/>
                <c:pt idx="0">
                  <c:v>5.9</c:v>
                </c:pt>
                <c:pt idx="1">
                  <c:v>15.5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949-42DB-92CD-5E9088F6A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0282360"/>
        <c:axId val="670280720"/>
        <c:extLst/>
      </c:lineChart>
      <c:catAx>
        <c:axId val="67028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A6A6A6"/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0280720"/>
        <c:crosses val="autoZero"/>
        <c:auto val="1"/>
        <c:lblAlgn val="ctr"/>
        <c:lblOffset val="100"/>
        <c:noMultiLvlLbl val="0"/>
      </c:catAx>
      <c:valAx>
        <c:axId val="67028072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bg1">
                  <a:lumMod val="75000"/>
                  <a:alpha val="32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cap="none" baseline="0"/>
                  <a:t>HIV prevalence (%)</a:t>
                </a:r>
              </a:p>
            </c:rich>
          </c:tx>
          <c:layout>
            <c:manualLayout>
              <c:xMode val="edge"/>
              <c:yMode val="edge"/>
              <c:x val="4.4215223209739824E-3"/>
              <c:y val="0.17343134442532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none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3175" cap="flat" cmpd="sng" algn="ctr">
            <a:noFill/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70282360"/>
        <c:crosses val="autoZero"/>
        <c:crossBetween val="between"/>
        <c:majorUnit val="4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5490466141630117"/>
          <c:y val="0.10651167175209345"/>
          <c:w val="0.55029374401092745"/>
          <c:h val="0.869717389573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'YPP NI'!$E$2</c:f>
              <c:strCache>
                <c:ptCount val="1"/>
                <c:pt idx="0">
                  <c:v>Young people as proportion of total new HIV infections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33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EC-4216-9E2E-8B31401E232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EC-4216-9E2E-8B31401E2321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EC-4216-9E2E-8B31401E2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ova Cond" panose="020B0506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'YPP NI'!$B$3:$B$19</c:f>
              <c:strCache>
                <c:ptCount val="17"/>
                <c:pt idx="0">
                  <c:v>Philippines</c:v>
                </c:pt>
                <c:pt idx="1">
                  <c:v>Myanmar</c:v>
                </c:pt>
                <c:pt idx="2">
                  <c:v>Indonesia</c:v>
                </c:pt>
                <c:pt idx="3">
                  <c:v>Thailand</c:v>
                </c:pt>
                <c:pt idx="4">
                  <c:v>Lao PDR</c:v>
                </c:pt>
                <c:pt idx="5">
                  <c:v>Malaysia</c:v>
                </c:pt>
                <c:pt idx="6">
                  <c:v>Asia and the Pacific</c:v>
                </c:pt>
                <c:pt idx="7">
                  <c:v>Papua New Guinea</c:v>
                </c:pt>
                <c:pt idx="8">
                  <c:v>Nepal</c:v>
                </c:pt>
                <c:pt idx="9">
                  <c:v>Cambodia</c:v>
                </c:pt>
                <c:pt idx="10">
                  <c:v>Pakistan</c:v>
                </c:pt>
                <c:pt idx="11">
                  <c:v>Sri Lanka</c:v>
                </c:pt>
                <c:pt idx="12">
                  <c:v>Bhutan</c:v>
                </c:pt>
                <c:pt idx="13">
                  <c:v>Mongolia</c:v>
                </c:pt>
                <c:pt idx="14">
                  <c:v>Afghanistan</c:v>
                </c:pt>
                <c:pt idx="15">
                  <c:v>Viet Nam</c:v>
                </c:pt>
                <c:pt idx="16">
                  <c:v>Bangladesh</c:v>
                </c:pt>
              </c:strCache>
            </c:strRef>
          </c:cat>
          <c:val>
            <c:numRef>
              <c:f>'YPP NI'!$E$3:$E$19</c:f>
              <c:numCache>
                <c:formatCode>0%</c:formatCode>
                <c:ptCount val="17"/>
                <c:pt idx="0">
                  <c:v>0.68693962940824871</c:v>
                </c:pt>
                <c:pt idx="1">
                  <c:v>0.54397149821863866</c:v>
                </c:pt>
                <c:pt idx="2">
                  <c:v>0.50877916440586002</c:v>
                </c:pt>
                <c:pt idx="3">
                  <c:v>0.47681911048247683</c:v>
                </c:pt>
                <c:pt idx="4">
                  <c:v>0.40734265734265734</c:v>
                </c:pt>
                <c:pt idx="5">
                  <c:v>0.29971641261963844</c:v>
                </c:pt>
                <c:pt idx="6">
                  <c:v>0.26282687112690206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EC-4216-9E2E-8B31401E2321}"/>
            </c:ext>
          </c:extLst>
        </c:ser>
        <c:ser>
          <c:idx val="1"/>
          <c:order val="1"/>
          <c:tx>
            <c:strRef>
              <c:f>'YPP NI'!$F$2</c:f>
              <c:strCache>
                <c:ptCount val="1"/>
              </c:strCache>
            </c:strRef>
          </c:tx>
          <c:spPr>
            <a:solidFill>
              <a:srgbClr val="33CCCC"/>
            </a:solidFill>
            <a:ln>
              <a:noFill/>
            </a:ln>
            <a:effectLst/>
          </c:spPr>
          <c:invertIfNegative val="0"/>
          <c:dLbls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EC-4216-9E2E-8B31401E2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ova Cond" panose="020B0506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'YPP NI'!$B$3:$B$19</c:f>
              <c:strCache>
                <c:ptCount val="17"/>
                <c:pt idx="0">
                  <c:v>Philippines</c:v>
                </c:pt>
                <c:pt idx="1">
                  <c:v>Myanmar</c:v>
                </c:pt>
                <c:pt idx="2">
                  <c:v>Indonesia</c:v>
                </c:pt>
                <c:pt idx="3">
                  <c:v>Thailand</c:v>
                </c:pt>
                <c:pt idx="4">
                  <c:v>Lao PDR</c:v>
                </c:pt>
                <c:pt idx="5">
                  <c:v>Malaysia</c:v>
                </c:pt>
                <c:pt idx="6">
                  <c:v>Asia and the Pacific</c:v>
                </c:pt>
                <c:pt idx="7">
                  <c:v>Papua New Guinea</c:v>
                </c:pt>
                <c:pt idx="8">
                  <c:v>Nepal</c:v>
                </c:pt>
                <c:pt idx="9">
                  <c:v>Cambodia</c:v>
                </c:pt>
                <c:pt idx="10">
                  <c:v>Pakistan</c:v>
                </c:pt>
                <c:pt idx="11">
                  <c:v>Sri Lanka</c:v>
                </c:pt>
                <c:pt idx="12">
                  <c:v>Bhutan</c:v>
                </c:pt>
                <c:pt idx="13">
                  <c:v>Mongolia</c:v>
                </c:pt>
                <c:pt idx="14">
                  <c:v>Afghanistan</c:v>
                </c:pt>
                <c:pt idx="15">
                  <c:v>Viet Nam</c:v>
                </c:pt>
                <c:pt idx="16">
                  <c:v>Bangladesh</c:v>
                </c:pt>
              </c:strCache>
            </c:strRef>
          </c:cat>
          <c:val>
            <c:numRef>
              <c:f>'YPP NI'!$F$3:$F$19</c:f>
              <c:numCache>
                <c:formatCode>General</c:formatCode>
                <c:ptCount val="17"/>
                <c:pt idx="7" formatCode="0%">
                  <c:v>0.26192703461178674</c:v>
                </c:pt>
                <c:pt idx="8" formatCode="0%">
                  <c:v>0.21986607142857142</c:v>
                </c:pt>
                <c:pt idx="9" formatCode="0%">
                  <c:v>0.2034090909090909</c:v>
                </c:pt>
                <c:pt idx="10" formatCode="0%">
                  <c:v>0.1999450951683748</c:v>
                </c:pt>
                <c:pt idx="11" formatCode="0%">
                  <c:v>0.19379844961240311</c:v>
                </c:pt>
                <c:pt idx="12" formatCode="0%">
                  <c:v>0.1875</c:v>
                </c:pt>
                <c:pt idx="13" formatCode="0%">
                  <c:v>0.17391304347826086</c:v>
                </c:pt>
                <c:pt idx="14" formatCode="0%">
                  <c:v>0.16009557945041816</c:v>
                </c:pt>
                <c:pt idx="15" formatCode="0%">
                  <c:v>0.15338610378188214</c:v>
                </c:pt>
                <c:pt idx="16" formatCode="0%">
                  <c:v>0.12844611528822056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EC-4216-9E2E-8B31401E2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693493520"/>
        <c:axId val="693486304"/>
      </c:barChart>
      <c:catAx>
        <c:axId val="693493520"/>
        <c:scaling>
          <c:orientation val="maxMin"/>
        </c:scaling>
        <c:delete val="0"/>
        <c:axPos val="l"/>
        <c:majorGridlines>
          <c:spPr>
            <a:ln w="127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pPr>
            <a:endParaRPr lang="en-US"/>
          </a:p>
        </c:txPr>
        <c:crossAx val="693486304"/>
        <c:crosses val="autoZero"/>
        <c:auto val="1"/>
        <c:lblAlgn val="ctr"/>
        <c:lblOffset val="100"/>
        <c:noMultiLvlLbl val="0"/>
      </c:catAx>
      <c:valAx>
        <c:axId val="693486304"/>
        <c:scaling>
          <c:orientation val="minMax"/>
          <c:max val="1"/>
        </c:scaling>
        <c:delete val="0"/>
        <c:axPos val="t"/>
        <c:majorGridlines>
          <c:spPr>
            <a:ln w="127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  <a:ea typeface="+mn-ea"/>
                <a:cs typeface="+mn-cs"/>
              </a:defRPr>
            </a:pPr>
            <a:endParaRPr lang="en-US"/>
          </a:p>
        </c:txPr>
        <c:crossAx val="693493520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 Nova Cond" panose="020B0506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299458037988879E-2"/>
          <c:y val="5.5971726551401542E-2"/>
          <c:w val="0.94201121391969045"/>
          <c:h val="0.808770984856359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F8-EA4C-B5F2-5E7AC698CA0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AF8-EA4C-B5F2-5E7AC698CA0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AF8-EA4C-B5F2-5E7AC698CA0A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AF8-EA4C-B5F2-5E7AC698CA0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AF8-EA4C-B5F2-5E7AC698CA0A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AF8-EA4C-B5F2-5E7AC698CA0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AF8-EA4C-B5F2-5E7AC698CA0A}"/>
              </c:ext>
            </c:extLst>
          </c:dPt>
          <c:cat>
            <c:strRef>
              <c:f>Sheet1!$B$3:$B$14</c:f>
              <c:strCache>
                <c:ptCount val="12"/>
                <c:pt idx="0">
                  <c:v>Overall</c:v>
                </c:pt>
                <c:pt idx="1">
                  <c:v>&lt; 30 years</c:v>
                </c:pt>
                <c:pt idx="2">
                  <c:v>20-24 years</c:v>
                </c:pt>
                <c:pt idx="3">
                  <c:v>13-19 years</c:v>
                </c:pt>
                <c:pt idx="5">
                  <c:v>Overall </c:v>
                </c:pt>
                <c:pt idx="6">
                  <c:v>20-24 years</c:v>
                </c:pt>
                <c:pt idx="7">
                  <c:v>13-19 years</c:v>
                </c:pt>
                <c:pt idx="9">
                  <c:v>Overall </c:v>
                </c:pt>
                <c:pt idx="10">
                  <c:v>20-24 years</c:v>
                </c:pt>
                <c:pt idx="11">
                  <c:v>13-19 years</c:v>
                </c:pt>
              </c:strCache>
            </c:strRef>
          </c:cat>
          <c:val>
            <c:numRef>
              <c:f>Sheet1!$C$3:$C$14</c:f>
              <c:numCache>
                <c:formatCode>General</c:formatCode>
                <c:ptCount val="12"/>
                <c:pt idx="0">
                  <c:v>38.4</c:v>
                </c:pt>
                <c:pt idx="1">
                  <c:v>44</c:v>
                </c:pt>
                <c:pt idx="2">
                  <c:v>15.8</c:v>
                </c:pt>
                <c:pt idx="3">
                  <c:v>3.1</c:v>
                </c:pt>
                <c:pt idx="5">
                  <c:v>7.1</c:v>
                </c:pt>
                <c:pt idx="6">
                  <c:v>24.7</c:v>
                </c:pt>
                <c:pt idx="7">
                  <c:v>6.3</c:v>
                </c:pt>
                <c:pt idx="9">
                  <c:v>2.2000000000000002</c:v>
                </c:pt>
                <c:pt idx="10">
                  <c:v>20.5</c:v>
                </c:pt>
                <c:pt idx="11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F8-EA4C-B5F2-5E7AC698C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273927136"/>
        <c:axId val="273928768"/>
      </c:barChart>
      <c:catAx>
        <c:axId val="27392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928768"/>
        <c:crosses val="autoZero"/>
        <c:auto val="1"/>
        <c:lblAlgn val="ctr"/>
        <c:lblOffset val="100"/>
        <c:noMultiLvlLbl val="0"/>
      </c:catAx>
      <c:valAx>
        <c:axId val="27392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392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4B870-AC09-48E0-AAB6-B226F2EE53DE}" type="doc">
      <dgm:prSet loTypeId="urn:microsoft.com/office/officeart/2005/8/layout/rings+Icon#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B2241A9-1B03-4539-88A9-C9D9E4AD37B6}">
      <dgm:prSet phldrT="[Text]"/>
      <dgm:spPr/>
      <dgm:t>
        <a:bodyPr/>
        <a:lstStyle/>
        <a:p>
          <a:r>
            <a:rPr lang="en-GB" dirty="0"/>
            <a:t>HIV testing\</a:t>
          </a:r>
          <a:r>
            <a:rPr lang="en-GB" dirty="0" err="1"/>
            <a:t>inc</a:t>
          </a:r>
          <a:r>
            <a:rPr lang="en-GB" dirty="0"/>
            <a:t> HIVST</a:t>
          </a:r>
          <a:endParaRPr lang="en-US" dirty="0"/>
        </a:p>
      </dgm:t>
    </dgm:pt>
    <dgm:pt modelId="{4FB18EA7-7865-4209-BC25-D915627DC60C}" type="parTrans" cxnId="{8108EE93-E76F-4E67-A30F-66C01BA7DE9E}">
      <dgm:prSet/>
      <dgm:spPr/>
      <dgm:t>
        <a:bodyPr/>
        <a:lstStyle/>
        <a:p>
          <a:endParaRPr lang="en-US"/>
        </a:p>
      </dgm:t>
    </dgm:pt>
    <dgm:pt modelId="{7005014F-5A75-4855-B145-3066A00CDB14}" type="sibTrans" cxnId="{8108EE93-E76F-4E67-A30F-66C01BA7DE9E}">
      <dgm:prSet/>
      <dgm:spPr/>
      <dgm:t>
        <a:bodyPr/>
        <a:lstStyle/>
        <a:p>
          <a:endParaRPr lang="en-US"/>
        </a:p>
      </dgm:t>
    </dgm:pt>
    <dgm:pt modelId="{E1641241-A8BA-45DB-8C03-B588B2A488D3}">
      <dgm:prSet phldrT="[Text]"/>
      <dgm:spPr/>
      <dgm:t>
        <a:bodyPr/>
        <a:lstStyle/>
        <a:p>
          <a:r>
            <a:rPr lang="en-GB" dirty="0"/>
            <a:t>New media</a:t>
          </a:r>
          <a:endParaRPr lang="en-US" dirty="0"/>
        </a:p>
      </dgm:t>
    </dgm:pt>
    <dgm:pt modelId="{FE92D9F5-6847-4515-A5B3-B4101042D0BA}" type="parTrans" cxnId="{C1AD4AF5-2A64-443E-8DF5-48B0F6BF6535}">
      <dgm:prSet/>
      <dgm:spPr/>
      <dgm:t>
        <a:bodyPr/>
        <a:lstStyle/>
        <a:p>
          <a:endParaRPr lang="en-US"/>
        </a:p>
      </dgm:t>
    </dgm:pt>
    <dgm:pt modelId="{E3CC88CD-1F29-4656-A1AA-C2AA99D8D15E}" type="sibTrans" cxnId="{C1AD4AF5-2A64-443E-8DF5-48B0F6BF6535}">
      <dgm:prSet/>
      <dgm:spPr/>
      <dgm:t>
        <a:bodyPr/>
        <a:lstStyle/>
        <a:p>
          <a:endParaRPr lang="en-US"/>
        </a:p>
      </dgm:t>
    </dgm:pt>
    <dgm:pt modelId="{4A7F9E84-0926-44FE-A025-1E40BB8010A7}">
      <dgm:prSet phldrT="[Text]"/>
      <dgm:spPr/>
      <dgm:t>
        <a:bodyPr/>
        <a:lstStyle/>
        <a:p>
          <a:r>
            <a:rPr lang="en-GB" dirty="0"/>
            <a:t>Behaviour-education</a:t>
          </a:r>
          <a:endParaRPr lang="en-US" dirty="0"/>
        </a:p>
      </dgm:t>
    </dgm:pt>
    <dgm:pt modelId="{DC609BF2-367D-42C9-9656-601F717C0CAC}" type="parTrans" cxnId="{1B4F42D8-4061-4360-B6B5-3AF575624527}">
      <dgm:prSet/>
      <dgm:spPr/>
      <dgm:t>
        <a:bodyPr/>
        <a:lstStyle/>
        <a:p>
          <a:endParaRPr lang="en-US"/>
        </a:p>
      </dgm:t>
    </dgm:pt>
    <dgm:pt modelId="{8D218866-3C51-45D9-82CC-97EE50ED1444}" type="sibTrans" cxnId="{1B4F42D8-4061-4360-B6B5-3AF575624527}">
      <dgm:prSet/>
      <dgm:spPr/>
      <dgm:t>
        <a:bodyPr/>
        <a:lstStyle/>
        <a:p>
          <a:endParaRPr lang="en-US"/>
        </a:p>
      </dgm:t>
    </dgm:pt>
    <dgm:pt modelId="{3E2BF90F-C5B6-427B-A24F-01D3004F5A07}">
      <dgm:prSet phldrT="[Text]"/>
      <dgm:spPr/>
      <dgm:t>
        <a:bodyPr/>
        <a:lstStyle/>
        <a:p>
          <a:r>
            <a:rPr lang="en-GB" dirty="0"/>
            <a:t>Structural-legal</a:t>
          </a:r>
        </a:p>
        <a:p>
          <a:r>
            <a:rPr lang="en-GB" dirty="0"/>
            <a:t>stigma</a:t>
          </a:r>
          <a:endParaRPr lang="en-US" dirty="0"/>
        </a:p>
      </dgm:t>
    </dgm:pt>
    <dgm:pt modelId="{5B7BE574-60EB-49E6-9C8A-80E3268F7151}" type="parTrans" cxnId="{587C5FA4-AA86-46C0-8062-34CD9D6E057D}">
      <dgm:prSet/>
      <dgm:spPr/>
      <dgm:t>
        <a:bodyPr/>
        <a:lstStyle/>
        <a:p>
          <a:endParaRPr lang="en-US"/>
        </a:p>
      </dgm:t>
    </dgm:pt>
    <dgm:pt modelId="{AB3BC1FD-75EA-4E7C-A2A0-E2B47413C972}" type="sibTrans" cxnId="{587C5FA4-AA86-46C0-8062-34CD9D6E057D}">
      <dgm:prSet/>
      <dgm:spPr/>
      <dgm:t>
        <a:bodyPr/>
        <a:lstStyle/>
        <a:p>
          <a:endParaRPr lang="en-US"/>
        </a:p>
      </dgm:t>
    </dgm:pt>
    <dgm:pt modelId="{61794036-F4E4-4839-B951-793E32C05F48}">
      <dgm:prSet phldrT="[Text]"/>
      <dgm:spPr/>
      <dgm:t>
        <a:bodyPr/>
        <a:lstStyle/>
        <a:p>
          <a:r>
            <a:rPr lang="en-GB" b="0" dirty="0">
              <a:solidFill>
                <a:schemeClr val="tx1"/>
              </a:solidFill>
            </a:rPr>
            <a:t>ART</a:t>
          </a:r>
          <a:endParaRPr lang="en-US" b="0" dirty="0">
            <a:solidFill>
              <a:schemeClr val="tx1"/>
            </a:solidFill>
          </a:endParaRPr>
        </a:p>
      </dgm:t>
    </dgm:pt>
    <dgm:pt modelId="{692B815A-5854-4741-85E0-842487FD1A40}" type="parTrans" cxnId="{FABC5BEF-79D0-4102-8310-006DE3EC4B90}">
      <dgm:prSet/>
      <dgm:spPr/>
      <dgm:t>
        <a:bodyPr/>
        <a:lstStyle/>
        <a:p>
          <a:endParaRPr lang="en-US"/>
        </a:p>
      </dgm:t>
    </dgm:pt>
    <dgm:pt modelId="{AAA7D19C-D009-449E-ACEC-08823BFC43B5}" type="sibTrans" cxnId="{FABC5BEF-79D0-4102-8310-006DE3EC4B90}">
      <dgm:prSet/>
      <dgm:spPr/>
      <dgm:t>
        <a:bodyPr/>
        <a:lstStyle/>
        <a:p>
          <a:endParaRPr lang="en-US"/>
        </a:p>
      </dgm:t>
    </dgm:pt>
    <dgm:pt modelId="{0DBF08E2-BF70-4A30-AA1C-0DA18575205E}">
      <dgm:prSet phldrT="[Text]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GB" b="0" dirty="0">
              <a:solidFill>
                <a:schemeClr val="tx1"/>
              </a:solidFill>
            </a:rPr>
            <a:t>Combination prevention</a:t>
          </a:r>
        </a:p>
        <a:p>
          <a:r>
            <a:rPr lang="en-GB" b="0" dirty="0">
              <a:solidFill>
                <a:schemeClr val="tx1"/>
              </a:solidFill>
            </a:rPr>
            <a:t>Inc PrEP</a:t>
          </a:r>
          <a:endParaRPr lang="en-US" b="0" dirty="0">
            <a:solidFill>
              <a:schemeClr val="tx1"/>
            </a:solidFill>
          </a:endParaRPr>
        </a:p>
      </dgm:t>
    </dgm:pt>
    <dgm:pt modelId="{4A7C4C05-3F8A-4984-A3CF-19093FF2CCD7}" type="parTrans" cxnId="{EFF6B6C8-9A26-43E7-8C24-507AA557BD03}">
      <dgm:prSet/>
      <dgm:spPr/>
      <dgm:t>
        <a:bodyPr/>
        <a:lstStyle/>
        <a:p>
          <a:endParaRPr lang="en-US"/>
        </a:p>
      </dgm:t>
    </dgm:pt>
    <dgm:pt modelId="{CD753610-4803-4BC5-A868-3B2B35DBF5AE}" type="sibTrans" cxnId="{EFF6B6C8-9A26-43E7-8C24-507AA557BD03}">
      <dgm:prSet/>
      <dgm:spPr/>
      <dgm:t>
        <a:bodyPr/>
        <a:lstStyle/>
        <a:p>
          <a:endParaRPr lang="en-US"/>
        </a:p>
      </dgm:t>
    </dgm:pt>
    <dgm:pt modelId="{40EAA9AB-51F3-446E-9E75-9E2A31F1178B}" type="pres">
      <dgm:prSet presAssocID="{56F4B870-AC09-48E0-AAB6-B226F2EE53DE}" presName="Name0" presStyleCnt="0">
        <dgm:presLayoutVars>
          <dgm:chMax val="7"/>
          <dgm:dir/>
          <dgm:resizeHandles val="exact"/>
        </dgm:presLayoutVars>
      </dgm:prSet>
      <dgm:spPr/>
    </dgm:pt>
    <dgm:pt modelId="{B8ED22F3-1CBF-42E4-962C-489B35983A70}" type="pres">
      <dgm:prSet presAssocID="{56F4B870-AC09-48E0-AAB6-B226F2EE53DE}" presName="ellipse1" presStyleLbl="vennNode1" presStyleIdx="0" presStyleCnt="6" custLinFactNeighborX="7220" custLinFactNeighborY="9658">
        <dgm:presLayoutVars>
          <dgm:bulletEnabled val="1"/>
        </dgm:presLayoutVars>
      </dgm:prSet>
      <dgm:spPr/>
    </dgm:pt>
    <dgm:pt modelId="{430E06EE-B732-498C-B30E-23932D4D270E}" type="pres">
      <dgm:prSet presAssocID="{56F4B870-AC09-48E0-AAB6-B226F2EE53DE}" presName="ellipse2" presStyleLbl="vennNode1" presStyleIdx="1" presStyleCnt="6" custLinFactNeighborX="-428" custLinFactNeighborY="13181">
        <dgm:presLayoutVars>
          <dgm:bulletEnabled val="1"/>
        </dgm:presLayoutVars>
      </dgm:prSet>
      <dgm:spPr/>
    </dgm:pt>
    <dgm:pt modelId="{E720BF7B-AABB-4B00-9DDA-A0B6A8C9DE1C}" type="pres">
      <dgm:prSet presAssocID="{56F4B870-AC09-48E0-AAB6-B226F2EE53DE}" presName="ellipse3" presStyleLbl="vennNode1" presStyleIdx="2" presStyleCnt="6" custLinFactNeighborX="-62504" custLinFactNeighborY="-69006">
        <dgm:presLayoutVars>
          <dgm:bulletEnabled val="1"/>
        </dgm:presLayoutVars>
      </dgm:prSet>
      <dgm:spPr/>
    </dgm:pt>
    <dgm:pt modelId="{A85E527D-75BB-4AE8-8CC5-A120D0DA875B}" type="pres">
      <dgm:prSet presAssocID="{56F4B870-AC09-48E0-AAB6-B226F2EE53DE}" presName="ellipse4" presStyleLbl="vennNode1" presStyleIdx="3" presStyleCnt="6" custLinFactNeighborX="-10018" custLinFactNeighborY="19713">
        <dgm:presLayoutVars>
          <dgm:bulletEnabled val="1"/>
        </dgm:presLayoutVars>
      </dgm:prSet>
      <dgm:spPr/>
    </dgm:pt>
    <dgm:pt modelId="{4344BBF6-0699-4B69-B15D-7D8828448E46}" type="pres">
      <dgm:prSet presAssocID="{56F4B870-AC09-48E0-AAB6-B226F2EE53DE}" presName="ellipse5" presStyleLbl="vennNode1" presStyleIdx="4" presStyleCnt="6" custLinFactNeighborX="-72778" custLinFactNeighborY="-61335">
        <dgm:presLayoutVars>
          <dgm:bulletEnabled val="1"/>
        </dgm:presLayoutVars>
      </dgm:prSet>
      <dgm:spPr/>
    </dgm:pt>
    <dgm:pt modelId="{9B5D07C6-93D0-4B96-BC90-7618851D7E40}" type="pres">
      <dgm:prSet presAssocID="{56F4B870-AC09-48E0-AAB6-B226F2EE53DE}" presName="ellipse6" presStyleLbl="vennNode1" presStyleIdx="5" presStyleCnt="6" custLinFactNeighborX="-72883" custLinFactNeighborY="-54789">
        <dgm:presLayoutVars>
          <dgm:bulletEnabled val="1"/>
        </dgm:presLayoutVars>
      </dgm:prSet>
      <dgm:spPr/>
    </dgm:pt>
  </dgm:ptLst>
  <dgm:cxnLst>
    <dgm:cxn modelId="{8831EB11-1B4E-4C26-8715-570EF1AF9400}" type="presOf" srcId="{8B2241A9-1B03-4539-88A9-C9D9E4AD37B6}" destId="{B8ED22F3-1CBF-42E4-962C-489B35983A70}" srcOrd="0" destOrd="0" presId="urn:microsoft.com/office/officeart/2005/8/layout/rings+Icon#1"/>
    <dgm:cxn modelId="{D39ADB43-B483-4814-AC71-D2D45E36E5E1}" type="presOf" srcId="{56F4B870-AC09-48E0-AAB6-B226F2EE53DE}" destId="{40EAA9AB-51F3-446E-9E75-9E2A31F1178B}" srcOrd="0" destOrd="0" presId="urn:microsoft.com/office/officeart/2005/8/layout/rings+Icon#1"/>
    <dgm:cxn modelId="{3820A645-2F87-4F68-AAC7-A3D53162DE66}" type="presOf" srcId="{4A7F9E84-0926-44FE-A025-1E40BB8010A7}" destId="{A85E527D-75BB-4AE8-8CC5-A120D0DA875B}" srcOrd="0" destOrd="0" presId="urn:microsoft.com/office/officeart/2005/8/layout/rings+Icon#1"/>
    <dgm:cxn modelId="{5A7A0B69-46BC-48A6-877E-CF3E85E746D0}" type="presOf" srcId="{0DBF08E2-BF70-4A30-AA1C-0DA18575205E}" destId="{9B5D07C6-93D0-4B96-BC90-7618851D7E40}" srcOrd="0" destOrd="0" presId="urn:microsoft.com/office/officeart/2005/8/layout/rings+Icon#1"/>
    <dgm:cxn modelId="{7EC8C954-5949-4020-B536-E318A7D73725}" type="presOf" srcId="{E1641241-A8BA-45DB-8C03-B588B2A488D3}" destId="{430E06EE-B732-498C-B30E-23932D4D270E}" srcOrd="0" destOrd="0" presId="urn:microsoft.com/office/officeart/2005/8/layout/rings+Icon#1"/>
    <dgm:cxn modelId="{8108EE93-E76F-4E67-A30F-66C01BA7DE9E}" srcId="{56F4B870-AC09-48E0-AAB6-B226F2EE53DE}" destId="{8B2241A9-1B03-4539-88A9-C9D9E4AD37B6}" srcOrd="0" destOrd="0" parTransId="{4FB18EA7-7865-4209-BC25-D915627DC60C}" sibTransId="{7005014F-5A75-4855-B145-3066A00CDB14}"/>
    <dgm:cxn modelId="{587C5FA4-AA86-46C0-8062-34CD9D6E057D}" srcId="{56F4B870-AC09-48E0-AAB6-B226F2EE53DE}" destId="{3E2BF90F-C5B6-427B-A24F-01D3004F5A07}" srcOrd="2" destOrd="0" parTransId="{5B7BE574-60EB-49E6-9C8A-80E3268F7151}" sibTransId="{AB3BC1FD-75EA-4E7C-A2A0-E2B47413C972}"/>
    <dgm:cxn modelId="{EFF6B6C8-9A26-43E7-8C24-507AA557BD03}" srcId="{56F4B870-AC09-48E0-AAB6-B226F2EE53DE}" destId="{0DBF08E2-BF70-4A30-AA1C-0DA18575205E}" srcOrd="5" destOrd="0" parTransId="{4A7C4C05-3F8A-4984-A3CF-19093FF2CCD7}" sibTransId="{CD753610-4803-4BC5-A868-3B2B35DBF5AE}"/>
    <dgm:cxn modelId="{6389AACF-37D1-46D6-A0A6-69B89B4C5F9A}" type="presOf" srcId="{61794036-F4E4-4839-B951-793E32C05F48}" destId="{4344BBF6-0699-4B69-B15D-7D8828448E46}" srcOrd="0" destOrd="0" presId="urn:microsoft.com/office/officeart/2005/8/layout/rings+Icon#1"/>
    <dgm:cxn modelId="{1B4F42D8-4061-4360-B6B5-3AF575624527}" srcId="{56F4B870-AC09-48E0-AAB6-B226F2EE53DE}" destId="{4A7F9E84-0926-44FE-A025-1E40BB8010A7}" srcOrd="3" destOrd="0" parTransId="{DC609BF2-367D-42C9-9656-601F717C0CAC}" sibTransId="{8D218866-3C51-45D9-82CC-97EE50ED1444}"/>
    <dgm:cxn modelId="{E8C16EE8-0D7E-4671-95FF-307DC5722101}" type="presOf" srcId="{3E2BF90F-C5B6-427B-A24F-01D3004F5A07}" destId="{E720BF7B-AABB-4B00-9DDA-A0B6A8C9DE1C}" srcOrd="0" destOrd="0" presId="urn:microsoft.com/office/officeart/2005/8/layout/rings+Icon#1"/>
    <dgm:cxn modelId="{FABC5BEF-79D0-4102-8310-006DE3EC4B90}" srcId="{56F4B870-AC09-48E0-AAB6-B226F2EE53DE}" destId="{61794036-F4E4-4839-B951-793E32C05F48}" srcOrd="4" destOrd="0" parTransId="{692B815A-5854-4741-85E0-842487FD1A40}" sibTransId="{AAA7D19C-D009-449E-ACEC-08823BFC43B5}"/>
    <dgm:cxn modelId="{C1AD4AF5-2A64-443E-8DF5-48B0F6BF6535}" srcId="{56F4B870-AC09-48E0-AAB6-B226F2EE53DE}" destId="{E1641241-A8BA-45DB-8C03-B588B2A488D3}" srcOrd="1" destOrd="0" parTransId="{FE92D9F5-6847-4515-A5B3-B4101042D0BA}" sibTransId="{E3CC88CD-1F29-4656-A1AA-C2AA99D8D15E}"/>
    <dgm:cxn modelId="{30CE053A-2666-4FFF-9C00-7BD02F139BA5}" type="presParOf" srcId="{40EAA9AB-51F3-446E-9E75-9E2A31F1178B}" destId="{B8ED22F3-1CBF-42E4-962C-489B35983A70}" srcOrd="0" destOrd="0" presId="urn:microsoft.com/office/officeart/2005/8/layout/rings+Icon#1"/>
    <dgm:cxn modelId="{E2F2DAE4-C2E8-4472-A790-E0158FB45FBD}" type="presParOf" srcId="{40EAA9AB-51F3-446E-9E75-9E2A31F1178B}" destId="{430E06EE-B732-498C-B30E-23932D4D270E}" srcOrd="1" destOrd="0" presId="urn:microsoft.com/office/officeart/2005/8/layout/rings+Icon#1"/>
    <dgm:cxn modelId="{4DCB72DC-CADB-4B2C-AAD5-2269310B4860}" type="presParOf" srcId="{40EAA9AB-51F3-446E-9E75-9E2A31F1178B}" destId="{E720BF7B-AABB-4B00-9DDA-A0B6A8C9DE1C}" srcOrd="2" destOrd="0" presId="urn:microsoft.com/office/officeart/2005/8/layout/rings+Icon#1"/>
    <dgm:cxn modelId="{124BD385-37EC-48BE-85A3-20BAA4F7425A}" type="presParOf" srcId="{40EAA9AB-51F3-446E-9E75-9E2A31F1178B}" destId="{A85E527D-75BB-4AE8-8CC5-A120D0DA875B}" srcOrd="3" destOrd="0" presId="urn:microsoft.com/office/officeart/2005/8/layout/rings+Icon#1"/>
    <dgm:cxn modelId="{FCCC2A0E-5580-4636-9C26-99D7DCF6A3B5}" type="presParOf" srcId="{40EAA9AB-51F3-446E-9E75-9E2A31F1178B}" destId="{4344BBF6-0699-4B69-B15D-7D8828448E46}" srcOrd="4" destOrd="0" presId="urn:microsoft.com/office/officeart/2005/8/layout/rings+Icon#1"/>
    <dgm:cxn modelId="{2644B86F-36E2-435A-9A98-D6EE07264EC9}" type="presParOf" srcId="{40EAA9AB-51F3-446E-9E75-9E2A31F1178B}" destId="{9B5D07C6-93D0-4B96-BC90-7618851D7E40}" srcOrd="5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5723A5-82AA-4E66-856A-0836D37BD916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C3E7439-7C7F-47FC-8B2D-E73BD562DF3B}">
      <dgm:prSet phldrT="[Text]" custT="1"/>
      <dgm:spPr>
        <a:solidFill>
          <a:srgbClr val="7030A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800" dirty="0">
              <a:latin typeface="Calibri" panose="020F0502020204030204" pitchFamily="34" charset="0"/>
              <a:cs typeface="Calibri" panose="020F0502020204030204" pitchFamily="34" charset="0"/>
            </a:rPr>
            <a:t>Build on strengths and capacities of YP</a:t>
          </a:r>
        </a:p>
      </dgm:t>
    </dgm:pt>
    <dgm:pt modelId="{98913AC0-4934-4B23-B6D6-F3CB9949CC84}" type="parTrans" cxnId="{BE0B3521-5851-4D77-B909-9801462D9A77}">
      <dgm:prSet/>
      <dgm:spPr/>
      <dgm:t>
        <a:bodyPr/>
        <a:lstStyle/>
        <a:p>
          <a:endParaRPr lang="en-GB" sz="2400"/>
        </a:p>
      </dgm:t>
    </dgm:pt>
    <dgm:pt modelId="{30A89516-9F0D-4C10-8A70-F24301EEECEE}" type="sibTrans" cxnId="{BE0B3521-5851-4D77-B909-9801462D9A77}">
      <dgm:prSet/>
      <dgm:spPr/>
      <dgm:t>
        <a:bodyPr/>
        <a:lstStyle/>
        <a:p>
          <a:endParaRPr lang="en-GB" sz="2400"/>
        </a:p>
      </dgm:t>
    </dgm:pt>
    <dgm:pt modelId="{E0C2EAE0-C868-413E-9D56-AFBBD675825D}">
      <dgm:prSet phldrT="[Text]" custT="1"/>
      <dgm:spPr/>
      <dgm:t>
        <a:bodyPr/>
        <a:lstStyle/>
        <a:p>
          <a:r>
            <a:rPr lang="en-GB" sz="1800" dirty="0">
              <a:latin typeface="Calibri" panose="020F0502020204030204" pitchFamily="34" charset="0"/>
              <a:cs typeface="Calibri" panose="020F0502020204030204" pitchFamily="34" charset="0"/>
            </a:rPr>
            <a:t>Involve YP in 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planning, design, implementation, M&amp;E</a:t>
          </a:r>
          <a:endParaRPr lang="en-GB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B8945B-2265-4A81-845B-24DA19DA29CA}" type="parTrans" cxnId="{DA1BC0D3-EA6A-4B85-9D72-A4E60FE9360E}">
      <dgm:prSet/>
      <dgm:spPr/>
      <dgm:t>
        <a:bodyPr/>
        <a:lstStyle/>
        <a:p>
          <a:endParaRPr lang="en-GB" sz="2400"/>
        </a:p>
      </dgm:t>
    </dgm:pt>
    <dgm:pt modelId="{210FC28F-298B-4D5B-82A6-B467E461680A}" type="sibTrans" cxnId="{DA1BC0D3-EA6A-4B85-9D72-A4E60FE9360E}">
      <dgm:prSet/>
      <dgm:spPr/>
      <dgm:t>
        <a:bodyPr/>
        <a:lstStyle/>
        <a:p>
          <a:endParaRPr lang="en-GB" sz="2400"/>
        </a:p>
      </dgm:t>
    </dgm:pt>
    <dgm:pt modelId="{8E7B3774-9B0D-41D6-94E1-EDD5201C8133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Use existing infrastructure &amp; services demonstrated to be appropriate e &amp; effective for YP</a:t>
          </a:r>
          <a:endParaRPr lang="en-GB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114BB4B-1772-46E8-A5E1-20A740ED8FAC}" type="parTrans" cxnId="{BA91C18D-B1A6-4C4F-8F45-AB2161580D53}">
      <dgm:prSet/>
      <dgm:spPr/>
      <dgm:t>
        <a:bodyPr/>
        <a:lstStyle/>
        <a:p>
          <a:endParaRPr lang="en-GB" sz="2400"/>
        </a:p>
      </dgm:t>
    </dgm:pt>
    <dgm:pt modelId="{AE384BDD-4469-47BB-9F90-084DAF566099}" type="sibTrans" cxnId="{BA91C18D-B1A6-4C4F-8F45-AB2161580D53}">
      <dgm:prSet/>
      <dgm:spPr/>
      <dgm:t>
        <a:bodyPr/>
        <a:lstStyle/>
        <a:p>
          <a:endParaRPr lang="en-GB" sz="2400"/>
        </a:p>
      </dgm:t>
    </dgm:pt>
    <dgm:pt modelId="{9C43E9D7-2AF6-479C-A080-F07BBF89AE50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Integrated Health, welfare, protection, education &amp; social protection services</a:t>
          </a:r>
          <a:endParaRPr lang="en-GB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620034-5A8F-47C2-A31C-30F64A644548}" type="parTrans" cxnId="{F0484AF7-F807-4C86-A38C-7417B1588689}">
      <dgm:prSet/>
      <dgm:spPr/>
      <dgm:t>
        <a:bodyPr/>
        <a:lstStyle/>
        <a:p>
          <a:endParaRPr lang="en-GB" sz="2400"/>
        </a:p>
      </dgm:t>
    </dgm:pt>
    <dgm:pt modelId="{7D2CB4CB-4104-4661-80C1-6F38770EB21E}" type="sibTrans" cxnId="{F0484AF7-F807-4C86-A38C-7417B1588689}">
      <dgm:prSet/>
      <dgm:spPr/>
      <dgm:t>
        <a:bodyPr/>
        <a:lstStyle/>
        <a:p>
          <a:endParaRPr lang="en-GB" sz="2400"/>
        </a:p>
      </dgm:t>
    </dgm:pt>
    <dgm:pt modelId="{53FC2E4D-00FF-49B7-BACA-13F56DBCF8E8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M&amp;E to consider YP with appropriate age disaggregation</a:t>
          </a:r>
          <a:endParaRPr lang="en-GB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01428E5-ACDD-41C6-B978-51F136678199}" type="parTrans" cxnId="{E8B92176-1C97-45C4-A966-96F62D7857C6}">
      <dgm:prSet/>
      <dgm:spPr/>
      <dgm:t>
        <a:bodyPr/>
        <a:lstStyle/>
        <a:p>
          <a:endParaRPr lang="en-GB" sz="2400"/>
        </a:p>
      </dgm:t>
    </dgm:pt>
    <dgm:pt modelId="{D5F78082-B050-4433-9637-FA943C2813EF}" type="sibTrans" cxnId="{E8B92176-1C97-45C4-A966-96F62D7857C6}">
      <dgm:prSet/>
      <dgm:spPr/>
      <dgm:t>
        <a:bodyPr/>
        <a:lstStyle/>
        <a:p>
          <a:endParaRPr lang="en-GB" sz="2400"/>
        </a:p>
      </dgm:t>
    </dgm:pt>
    <dgm:pt modelId="{2E14D7C9-DAB2-4887-99BF-FE5AD1B3A0FA}">
      <dgm:prSet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Build capacity of health and social workers to provide services for YP</a:t>
          </a:r>
        </a:p>
      </dgm:t>
    </dgm:pt>
    <dgm:pt modelId="{34811B5D-A809-4014-BD3C-78D949409567}" type="parTrans" cxnId="{F982CAB8-10B0-4D36-A2BE-E45E370A3184}">
      <dgm:prSet/>
      <dgm:spPr/>
      <dgm:t>
        <a:bodyPr/>
        <a:lstStyle/>
        <a:p>
          <a:endParaRPr lang="en-GB" sz="2400"/>
        </a:p>
      </dgm:t>
    </dgm:pt>
    <dgm:pt modelId="{6C4B47B1-6EA2-4A80-8EB5-A0BB4C403C5E}" type="sibTrans" cxnId="{F982CAB8-10B0-4D36-A2BE-E45E370A3184}">
      <dgm:prSet/>
      <dgm:spPr/>
      <dgm:t>
        <a:bodyPr/>
        <a:lstStyle/>
        <a:p>
          <a:endParaRPr lang="en-GB" sz="2400"/>
        </a:p>
      </dgm:t>
    </dgm:pt>
    <dgm:pt modelId="{440A9830-4E0B-4219-9D52-6D1165958C27}" type="pres">
      <dgm:prSet presAssocID="{AF5723A5-82AA-4E66-856A-0836D37BD916}" presName="cycle" presStyleCnt="0">
        <dgm:presLayoutVars>
          <dgm:dir/>
          <dgm:resizeHandles val="exact"/>
        </dgm:presLayoutVars>
      </dgm:prSet>
      <dgm:spPr/>
    </dgm:pt>
    <dgm:pt modelId="{50988CD3-B69D-49D9-BF87-2C7E736FAD60}" type="pres">
      <dgm:prSet presAssocID="{0C3E7439-7C7F-47FC-8B2D-E73BD562DF3B}" presName="node" presStyleLbl="node1" presStyleIdx="0" presStyleCnt="6" custScaleX="156391">
        <dgm:presLayoutVars>
          <dgm:bulletEnabled val="1"/>
        </dgm:presLayoutVars>
      </dgm:prSet>
      <dgm:spPr/>
    </dgm:pt>
    <dgm:pt modelId="{8C289DEB-76A9-4BB5-93EB-A0B9EDFC0E12}" type="pres">
      <dgm:prSet presAssocID="{0C3E7439-7C7F-47FC-8B2D-E73BD562DF3B}" presName="spNode" presStyleCnt="0"/>
      <dgm:spPr/>
    </dgm:pt>
    <dgm:pt modelId="{E4365AB4-B672-48A9-B277-20FD7CAECB49}" type="pres">
      <dgm:prSet presAssocID="{30A89516-9F0D-4C10-8A70-F24301EEECEE}" presName="sibTrans" presStyleLbl="sibTrans1D1" presStyleIdx="0" presStyleCnt="6"/>
      <dgm:spPr/>
    </dgm:pt>
    <dgm:pt modelId="{435EFDCD-4C36-42A2-ACE3-7691D0FF95BD}" type="pres">
      <dgm:prSet presAssocID="{E0C2EAE0-C868-413E-9D56-AFBBD675825D}" presName="node" presStyleLbl="node1" presStyleIdx="1" presStyleCnt="6" custScaleX="156391">
        <dgm:presLayoutVars>
          <dgm:bulletEnabled val="1"/>
        </dgm:presLayoutVars>
      </dgm:prSet>
      <dgm:spPr/>
    </dgm:pt>
    <dgm:pt modelId="{944EA403-4165-4621-B661-54C88EA73450}" type="pres">
      <dgm:prSet presAssocID="{E0C2EAE0-C868-413E-9D56-AFBBD675825D}" presName="spNode" presStyleCnt="0"/>
      <dgm:spPr/>
    </dgm:pt>
    <dgm:pt modelId="{671E4450-6C55-4E98-A774-EEE8BB695E78}" type="pres">
      <dgm:prSet presAssocID="{210FC28F-298B-4D5B-82A6-B467E461680A}" presName="sibTrans" presStyleLbl="sibTrans1D1" presStyleIdx="1" presStyleCnt="6"/>
      <dgm:spPr/>
    </dgm:pt>
    <dgm:pt modelId="{BE841F45-ED0F-47E7-AC76-E30A2EDEA31E}" type="pres">
      <dgm:prSet presAssocID="{8E7B3774-9B0D-41D6-94E1-EDD5201C8133}" presName="node" presStyleLbl="node1" presStyleIdx="2" presStyleCnt="6" custScaleX="156391" custScaleY="113685">
        <dgm:presLayoutVars>
          <dgm:bulletEnabled val="1"/>
        </dgm:presLayoutVars>
      </dgm:prSet>
      <dgm:spPr/>
    </dgm:pt>
    <dgm:pt modelId="{1C80693B-0DBF-453F-BE66-DCA0E62992B0}" type="pres">
      <dgm:prSet presAssocID="{8E7B3774-9B0D-41D6-94E1-EDD5201C8133}" presName="spNode" presStyleCnt="0"/>
      <dgm:spPr/>
    </dgm:pt>
    <dgm:pt modelId="{A28F7FC1-B9C2-4029-8B49-41B12517D396}" type="pres">
      <dgm:prSet presAssocID="{AE384BDD-4469-47BB-9F90-084DAF566099}" presName="sibTrans" presStyleLbl="sibTrans1D1" presStyleIdx="2" presStyleCnt="6"/>
      <dgm:spPr/>
    </dgm:pt>
    <dgm:pt modelId="{11543174-891C-4F99-8F1A-E033D692B8E7}" type="pres">
      <dgm:prSet presAssocID="{9C43E9D7-2AF6-479C-A080-F07BBF89AE50}" presName="node" presStyleLbl="node1" presStyleIdx="3" presStyleCnt="6" custScaleX="156391">
        <dgm:presLayoutVars>
          <dgm:bulletEnabled val="1"/>
        </dgm:presLayoutVars>
      </dgm:prSet>
      <dgm:spPr/>
    </dgm:pt>
    <dgm:pt modelId="{D31974FC-0872-441C-9A7E-A3DFA852E4D3}" type="pres">
      <dgm:prSet presAssocID="{9C43E9D7-2AF6-479C-A080-F07BBF89AE50}" presName="spNode" presStyleCnt="0"/>
      <dgm:spPr/>
    </dgm:pt>
    <dgm:pt modelId="{2729C0AA-125F-4013-AA06-AFDC8C4F22EC}" type="pres">
      <dgm:prSet presAssocID="{7D2CB4CB-4104-4661-80C1-6F38770EB21E}" presName="sibTrans" presStyleLbl="sibTrans1D1" presStyleIdx="3" presStyleCnt="6"/>
      <dgm:spPr/>
    </dgm:pt>
    <dgm:pt modelId="{EB02CCBC-7DAA-405B-8739-EE7069CD5133}" type="pres">
      <dgm:prSet presAssocID="{2E14D7C9-DAB2-4887-99BF-FE5AD1B3A0FA}" presName="node" presStyleLbl="node1" presStyleIdx="4" presStyleCnt="6" custScaleX="156391">
        <dgm:presLayoutVars>
          <dgm:bulletEnabled val="1"/>
        </dgm:presLayoutVars>
      </dgm:prSet>
      <dgm:spPr/>
    </dgm:pt>
    <dgm:pt modelId="{3C6F33FA-6928-4ADB-AE3A-A4246A8F61CB}" type="pres">
      <dgm:prSet presAssocID="{2E14D7C9-DAB2-4887-99BF-FE5AD1B3A0FA}" presName="spNode" presStyleCnt="0"/>
      <dgm:spPr/>
    </dgm:pt>
    <dgm:pt modelId="{833CCEA2-4DD4-46DB-BB96-2F025567B9FF}" type="pres">
      <dgm:prSet presAssocID="{6C4B47B1-6EA2-4A80-8EB5-A0BB4C403C5E}" presName="sibTrans" presStyleLbl="sibTrans1D1" presStyleIdx="4" presStyleCnt="6"/>
      <dgm:spPr/>
    </dgm:pt>
    <dgm:pt modelId="{AC72CC74-D972-4B96-9683-7C635359F781}" type="pres">
      <dgm:prSet presAssocID="{53FC2E4D-00FF-49B7-BACA-13F56DBCF8E8}" presName="node" presStyleLbl="node1" presStyleIdx="5" presStyleCnt="6" custScaleX="156391">
        <dgm:presLayoutVars>
          <dgm:bulletEnabled val="1"/>
        </dgm:presLayoutVars>
      </dgm:prSet>
      <dgm:spPr/>
    </dgm:pt>
    <dgm:pt modelId="{B1C9317C-F798-4096-A3C2-B413221F8DC9}" type="pres">
      <dgm:prSet presAssocID="{53FC2E4D-00FF-49B7-BACA-13F56DBCF8E8}" presName="spNode" presStyleCnt="0"/>
      <dgm:spPr/>
    </dgm:pt>
    <dgm:pt modelId="{794347E7-3208-47A9-8D1D-10EA739BB1A9}" type="pres">
      <dgm:prSet presAssocID="{D5F78082-B050-4433-9637-FA943C2813EF}" presName="sibTrans" presStyleLbl="sibTrans1D1" presStyleIdx="5" presStyleCnt="6"/>
      <dgm:spPr/>
    </dgm:pt>
  </dgm:ptLst>
  <dgm:cxnLst>
    <dgm:cxn modelId="{F9C16500-DA05-4E33-BD3F-C2D232B6AB0A}" type="presOf" srcId="{210FC28F-298B-4D5B-82A6-B467E461680A}" destId="{671E4450-6C55-4E98-A774-EEE8BB695E78}" srcOrd="0" destOrd="0" presId="urn:microsoft.com/office/officeart/2005/8/layout/cycle6"/>
    <dgm:cxn modelId="{9AC5F510-B4AC-4465-9348-2DBF4CA686DD}" type="presOf" srcId="{53FC2E4D-00FF-49B7-BACA-13F56DBCF8E8}" destId="{AC72CC74-D972-4B96-9683-7C635359F781}" srcOrd="0" destOrd="0" presId="urn:microsoft.com/office/officeart/2005/8/layout/cycle6"/>
    <dgm:cxn modelId="{BE0B3521-5851-4D77-B909-9801462D9A77}" srcId="{AF5723A5-82AA-4E66-856A-0836D37BD916}" destId="{0C3E7439-7C7F-47FC-8B2D-E73BD562DF3B}" srcOrd="0" destOrd="0" parTransId="{98913AC0-4934-4B23-B6D6-F3CB9949CC84}" sibTransId="{30A89516-9F0D-4C10-8A70-F24301EEECEE}"/>
    <dgm:cxn modelId="{98ECC039-2F05-416C-9A41-ABDAB9F48FED}" type="presOf" srcId="{7D2CB4CB-4104-4661-80C1-6F38770EB21E}" destId="{2729C0AA-125F-4013-AA06-AFDC8C4F22EC}" srcOrd="0" destOrd="0" presId="urn:microsoft.com/office/officeart/2005/8/layout/cycle6"/>
    <dgm:cxn modelId="{30039C3F-9472-4C1B-8B4B-9287B960FDB0}" type="presOf" srcId="{2E14D7C9-DAB2-4887-99BF-FE5AD1B3A0FA}" destId="{EB02CCBC-7DAA-405B-8739-EE7069CD5133}" srcOrd="0" destOrd="0" presId="urn:microsoft.com/office/officeart/2005/8/layout/cycle6"/>
    <dgm:cxn modelId="{270C2F64-1B21-4FB1-8301-BC8FDA535B2D}" type="presOf" srcId="{E0C2EAE0-C868-413E-9D56-AFBBD675825D}" destId="{435EFDCD-4C36-42A2-ACE3-7691D0FF95BD}" srcOrd="0" destOrd="0" presId="urn:microsoft.com/office/officeart/2005/8/layout/cycle6"/>
    <dgm:cxn modelId="{EF150665-20ED-4269-AD09-43A9BD55308F}" type="presOf" srcId="{30A89516-9F0D-4C10-8A70-F24301EEECEE}" destId="{E4365AB4-B672-48A9-B277-20FD7CAECB49}" srcOrd="0" destOrd="0" presId="urn:microsoft.com/office/officeart/2005/8/layout/cycle6"/>
    <dgm:cxn modelId="{2FD4E053-456A-4578-BB64-132C63539C73}" type="presOf" srcId="{0C3E7439-7C7F-47FC-8B2D-E73BD562DF3B}" destId="{50988CD3-B69D-49D9-BF87-2C7E736FAD60}" srcOrd="0" destOrd="0" presId="urn:microsoft.com/office/officeart/2005/8/layout/cycle6"/>
    <dgm:cxn modelId="{E8B92176-1C97-45C4-A966-96F62D7857C6}" srcId="{AF5723A5-82AA-4E66-856A-0836D37BD916}" destId="{53FC2E4D-00FF-49B7-BACA-13F56DBCF8E8}" srcOrd="5" destOrd="0" parTransId="{701428E5-ACDD-41C6-B978-51F136678199}" sibTransId="{D5F78082-B050-4433-9637-FA943C2813EF}"/>
    <dgm:cxn modelId="{10EE9186-00B6-40D9-B883-96E57C67C9F1}" type="presOf" srcId="{AE384BDD-4469-47BB-9F90-084DAF566099}" destId="{A28F7FC1-B9C2-4029-8B49-41B12517D396}" srcOrd="0" destOrd="0" presId="urn:microsoft.com/office/officeart/2005/8/layout/cycle6"/>
    <dgm:cxn modelId="{BA91C18D-B1A6-4C4F-8F45-AB2161580D53}" srcId="{AF5723A5-82AA-4E66-856A-0836D37BD916}" destId="{8E7B3774-9B0D-41D6-94E1-EDD5201C8133}" srcOrd="2" destOrd="0" parTransId="{6114BB4B-1772-46E8-A5E1-20A740ED8FAC}" sibTransId="{AE384BDD-4469-47BB-9F90-084DAF566099}"/>
    <dgm:cxn modelId="{3ECDF299-DFF4-4CB9-A823-F1EAD447C909}" type="presOf" srcId="{6C4B47B1-6EA2-4A80-8EB5-A0BB4C403C5E}" destId="{833CCEA2-4DD4-46DB-BB96-2F025567B9FF}" srcOrd="0" destOrd="0" presId="urn:microsoft.com/office/officeart/2005/8/layout/cycle6"/>
    <dgm:cxn modelId="{1192B1B8-72E9-42A0-ABF8-6A366883D44D}" type="presOf" srcId="{AF5723A5-82AA-4E66-856A-0836D37BD916}" destId="{440A9830-4E0B-4219-9D52-6D1165958C27}" srcOrd="0" destOrd="0" presId="urn:microsoft.com/office/officeart/2005/8/layout/cycle6"/>
    <dgm:cxn modelId="{F982CAB8-10B0-4D36-A2BE-E45E370A3184}" srcId="{AF5723A5-82AA-4E66-856A-0836D37BD916}" destId="{2E14D7C9-DAB2-4887-99BF-FE5AD1B3A0FA}" srcOrd="4" destOrd="0" parTransId="{34811B5D-A809-4014-BD3C-78D949409567}" sibTransId="{6C4B47B1-6EA2-4A80-8EB5-A0BB4C403C5E}"/>
    <dgm:cxn modelId="{29E605BD-A058-4A2B-A281-61E299985918}" type="presOf" srcId="{8E7B3774-9B0D-41D6-94E1-EDD5201C8133}" destId="{BE841F45-ED0F-47E7-AC76-E30A2EDEA31E}" srcOrd="0" destOrd="0" presId="urn:microsoft.com/office/officeart/2005/8/layout/cycle6"/>
    <dgm:cxn modelId="{C26CC5D1-9BCD-4B07-A0C4-C25172D40A74}" type="presOf" srcId="{D5F78082-B050-4433-9637-FA943C2813EF}" destId="{794347E7-3208-47A9-8D1D-10EA739BB1A9}" srcOrd="0" destOrd="0" presId="urn:microsoft.com/office/officeart/2005/8/layout/cycle6"/>
    <dgm:cxn modelId="{DA1BC0D3-EA6A-4B85-9D72-A4E60FE9360E}" srcId="{AF5723A5-82AA-4E66-856A-0836D37BD916}" destId="{E0C2EAE0-C868-413E-9D56-AFBBD675825D}" srcOrd="1" destOrd="0" parTransId="{08B8945B-2265-4A81-845B-24DA19DA29CA}" sibTransId="{210FC28F-298B-4D5B-82A6-B467E461680A}"/>
    <dgm:cxn modelId="{59D1DFD4-82E5-4D62-97C7-F8E520C2FEAE}" type="presOf" srcId="{9C43E9D7-2AF6-479C-A080-F07BBF89AE50}" destId="{11543174-891C-4F99-8F1A-E033D692B8E7}" srcOrd="0" destOrd="0" presId="urn:microsoft.com/office/officeart/2005/8/layout/cycle6"/>
    <dgm:cxn modelId="{F0484AF7-F807-4C86-A38C-7417B1588689}" srcId="{AF5723A5-82AA-4E66-856A-0836D37BD916}" destId="{9C43E9D7-2AF6-479C-A080-F07BBF89AE50}" srcOrd="3" destOrd="0" parTransId="{28620034-5A8F-47C2-A31C-30F64A644548}" sibTransId="{7D2CB4CB-4104-4661-80C1-6F38770EB21E}"/>
    <dgm:cxn modelId="{84916EAC-11CF-485C-90D1-0D0E5793F4AD}" type="presParOf" srcId="{440A9830-4E0B-4219-9D52-6D1165958C27}" destId="{50988CD3-B69D-49D9-BF87-2C7E736FAD60}" srcOrd="0" destOrd="0" presId="urn:microsoft.com/office/officeart/2005/8/layout/cycle6"/>
    <dgm:cxn modelId="{1EAB7A25-CC83-4422-A985-109C50FB61F6}" type="presParOf" srcId="{440A9830-4E0B-4219-9D52-6D1165958C27}" destId="{8C289DEB-76A9-4BB5-93EB-A0B9EDFC0E12}" srcOrd="1" destOrd="0" presId="urn:microsoft.com/office/officeart/2005/8/layout/cycle6"/>
    <dgm:cxn modelId="{EE6ACD27-FB86-426A-B4D9-1346C3C8905D}" type="presParOf" srcId="{440A9830-4E0B-4219-9D52-6D1165958C27}" destId="{E4365AB4-B672-48A9-B277-20FD7CAECB49}" srcOrd="2" destOrd="0" presId="urn:microsoft.com/office/officeart/2005/8/layout/cycle6"/>
    <dgm:cxn modelId="{284FE721-BC4B-44A2-84B3-58A3232DF8D3}" type="presParOf" srcId="{440A9830-4E0B-4219-9D52-6D1165958C27}" destId="{435EFDCD-4C36-42A2-ACE3-7691D0FF95BD}" srcOrd="3" destOrd="0" presId="urn:microsoft.com/office/officeart/2005/8/layout/cycle6"/>
    <dgm:cxn modelId="{B1EF5B69-221B-4F0E-AB20-683D6B3A2C5B}" type="presParOf" srcId="{440A9830-4E0B-4219-9D52-6D1165958C27}" destId="{944EA403-4165-4621-B661-54C88EA73450}" srcOrd="4" destOrd="0" presId="urn:microsoft.com/office/officeart/2005/8/layout/cycle6"/>
    <dgm:cxn modelId="{92127D37-4D60-46C4-AB10-6BD0D551F6F4}" type="presParOf" srcId="{440A9830-4E0B-4219-9D52-6D1165958C27}" destId="{671E4450-6C55-4E98-A774-EEE8BB695E78}" srcOrd="5" destOrd="0" presId="urn:microsoft.com/office/officeart/2005/8/layout/cycle6"/>
    <dgm:cxn modelId="{730ECD08-7882-494A-AEF6-34FAAB48613E}" type="presParOf" srcId="{440A9830-4E0B-4219-9D52-6D1165958C27}" destId="{BE841F45-ED0F-47E7-AC76-E30A2EDEA31E}" srcOrd="6" destOrd="0" presId="urn:microsoft.com/office/officeart/2005/8/layout/cycle6"/>
    <dgm:cxn modelId="{B73C152A-1410-4C4F-BBA7-AC837F3BB85E}" type="presParOf" srcId="{440A9830-4E0B-4219-9D52-6D1165958C27}" destId="{1C80693B-0DBF-453F-BE66-DCA0E62992B0}" srcOrd="7" destOrd="0" presId="urn:microsoft.com/office/officeart/2005/8/layout/cycle6"/>
    <dgm:cxn modelId="{DBEA1656-E9E1-44C0-934E-E40404236501}" type="presParOf" srcId="{440A9830-4E0B-4219-9D52-6D1165958C27}" destId="{A28F7FC1-B9C2-4029-8B49-41B12517D396}" srcOrd="8" destOrd="0" presId="urn:microsoft.com/office/officeart/2005/8/layout/cycle6"/>
    <dgm:cxn modelId="{B982DC43-1EBD-4EB5-ACAA-E5BBAEFBB457}" type="presParOf" srcId="{440A9830-4E0B-4219-9D52-6D1165958C27}" destId="{11543174-891C-4F99-8F1A-E033D692B8E7}" srcOrd="9" destOrd="0" presId="urn:microsoft.com/office/officeart/2005/8/layout/cycle6"/>
    <dgm:cxn modelId="{3CD55D58-C5B9-42F3-9AEA-1F50567100FF}" type="presParOf" srcId="{440A9830-4E0B-4219-9D52-6D1165958C27}" destId="{D31974FC-0872-441C-9A7E-A3DFA852E4D3}" srcOrd="10" destOrd="0" presId="urn:microsoft.com/office/officeart/2005/8/layout/cycle6"/>
    <dgm:cxn modelId="{CB6F0D14-E6D4-4550-B9ED-9BB6FE9AE6AB}" type="presParOf" srcId="{440A9830-4E0B-4219-9D52-6D1165958C27}" destId="{2729C0AA-125F-4013-AA06-AFDC8C4F22EC}" srcOrd="11" destOrd="0" presId="urn:microsoft.com/office/officeart/2005/8/layout/cycle6"/>
    <dgm:cxn modelId="{6D7C2134-A9F1-4B6F-BA96-2503538B8B5C}" type="presParOf" srcId="{440A9830-4E0B-4219-9D52-6D1165958C27}" destId="{EB02CCBC-7DAA-405B-8739-EE7069CD5133}" srcOrd="12" destOrd="0" presId="urn:microsoft.com/office/officeart/2005/8/layout/cycle6"/>
    <dgm:cxn modelId="{C0A3ECE6-B766-4122-A203-FC26B29B312A}" type="presParOf" srcId="{440A9830-4E0B-4219-9D52-6D1165958C27}" destId="{3C6F33FA-6928-4ADB-AE3A-A4246A8F61CB}" srcOrd="13" destOrd="0" presId="urn:microsoft.com/office/officeart/2005/8/layout/cycle6"/>
    <dgm:cxn modelId="{42FD09CC-4237-4969-AA77-06F9B7084E29}" type="presParOf" srcId="{440A9830-4E0B-4219-9D52-6D1165958C27}" destId="{833CCEA2-4DD4-46DB-BB96-2F025567B9FF}" srcOrd="14" destOrd="0" presId="urn:microsoft.com/office/officeart/2005/8/layout/cycle6"/>
    <dgm:cxn modelId="{AA21D54C-B89B-4E14-AA33-8573CBFA2CE2}" type="presParOf" srcId="{440A9830-4E0B-4219-9D52-6D1165958C27}" destId="{AC72CC74-D972-4B96-9683-7C635359F781}" srcOrd="15" destOrd="0" presId="urn:microsoft.com/office/officeart/2005/8/layout/cycle6"/>
    <dgm:cxn modelId="{DA2A46EF-9C0F-4B9D-94A6-914AABA237A1}" type="presParOf" srcId="{440A9830-4E0B-4219-9D52-6D1165958C27}" destId="{B1C9317C-F798-4096-A3C2-B413221F8DC9}" srcOrd="16" destOrd="0" presId="urn:microsoft.com/office/officeart/2005/8/layout/cycle6"/>
    <dgm:cxn modelId="{DE2EAB00-AEA6-4054-9A87-B21661893A5B}" type="presParOf" srcId="{440A9830-4E0B-4219-9D52-6D1165958C27}" destId="{794347E7-3208-47A9-8D1D-10EA739BB1A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D22F3-1CBF-42E4-962C-489B35983A70}">
      <dsp:nvSpPr>
        <dsp:cNvPr id="0" name=""/>
        <dsp:cNvSpPr/>
      </dsp:nvSpPr>
      <dsp:spPr>
        <a:xfrm>
          <a:off x="125034" y="1189631"/>
          <a:ext cx="1731774" cy="173186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HIV testing\</a:t>
          </a:r>
          <a:r>
            <a:rPr lang="en-GB" sz="1500" kern="1200" dirty="0" err="1"/>
            <a:t>inc</a:t>
          </a:r>
          <a:r>
            <a:rPr lang="en-GB" sz="1500" kern="1200" dirty="0"/>
            <a:t> HIVST</a:t>
          </a:r>
          <a:endParaRPr lang="en-US" sz="1500" kern="1200" dirty="0"/>
        </a:p>
      </dsp:txBody>
      <dsp:txXfrm>
        <a:off x="378646" y="1443256"/>
        <a:ext cx="1224550" cy="1224611"/>
      </dsp:txXfrm>
    </dsp:sp>
    <dsp:sp modelId="{430E06EE-B732-498C-B30E-23932D4D270E}">
      <dsp:nvSpPr>
        <dsp:cNvPr id="0" name=""/>
        <dsp:cNvSpPr/>
      </dsp:nvSpPr>
      <dsp:spPr>
        <a:xfrm>
          <a:off x="892114" y="2366771"/>
          <a:ext cx="1731774" cy="1731861"/>
        </a:xfrm>
        <a:prstGeom prst="ellipse">
          <a:avLst/>
        </a:prstGeom>
        <a:solidFill>
          <a:schemeClr val="accent3">
            <a:alpha val="50000"/>
            <a:hueOff val="-2371130"/>
            <a:satOff val="-15376"/>
            <a:lumOff val="-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New media</a:t>
          </a:r>
          <a:endParaRPr lang="en-US" sz="1500" kern="1200" dirty="0"/>
        </a:p>
      </dsp:txBody>
      <dsp:txXfrm>
        <a:off x="1145726" y="2620396"/>
        <a:ext cx="1224550" cy="1224611"/>
      </dsp:txXfrm>
    </dsp:sp>
    <dsp:sp modelId="{E720BF7B-AABB-4B00-9DDA-A0B6A8C9DE1C}">
      <dsp:nvSpPr>
        <dsp:cNvPr id="0" name=""/>
        <dsp:cNvSpPr/>
      </dsp:nvSpPr>
      <dsp:spPr>
        <a:xfrm>
          <a:off x="716623" y="0"/>
          <a:ext cx="1731774" cy="1731861"/>
        </a:xfrm>
        <a:prstGeom prst="ellipse">
          <a:avLst/>
        </a:prstGeom>
        <a:solidFill>
          <a:schemeClr val="accent3">
            <a:alpha val="50000"/>
            <a:hueOff val="-4742260"/>
            <a:satOff val="-30752"/>
            <a:lumOff val="-2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Structural-legal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stigma</a:t>
          </a:r>
          <a:endParaRPr lang="en-US" sz="1500" kern="1200" dirty="0"/>
        </a:p>
      </dsp:txBody>
      <dsp:txXfrm>
        <a:off x="970235" y="253625"/>
        <a:ext cx="1224550" cy="1224611"/>
      </dsp:txXfrm>
    </dsp:sp>
    <dsp:sp modelId="{A85E527D-75BB-4AE8-8CC5-A120D0DA875B}">
      <dsp:nvSpPr>
        <dsp:cNvPr id="0" name=""/>
        <dsp:cNvSpPr/>
      </dsp:nvSpPr>
      <dsp:spPr>
        <a:xfrm>
          <a:off x="2525089" y="2479896"/>
          <a:ext cx="1731774" cy="1731861"/>
        </a:xfrm>
        <a:prstGeom prst="ellipse">
          <a:avLst/>
        </a:prstGeom>
        <a:solidFill>
          <a:schemeClr val="accent3">
            <a:alpha val="50000"/>
            <a:hueOff val="-7113391"/>
            <a:satOff val="-46127"/>
            <a:lumOff val="-3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Behaviour-education</a:t>
          </a:r>
          <a:endParaRPr lang="en-US" sz="1500" kern="1200" dirty="0"/>
        </a:p>
      </dsp:txBody>
      <dsp:txXfrm>
        <a:off x="2778701" y="2733521"/>
        <a:ext cx="1224550" cy="1224611"/>
      </dsp:txXfrm>
    </dsp:sp>
    <dsp:sp modelId="{4344BBF6-0699-4B69-B15D-7D8828448E46}">
      <dsp:nvSpPr>
        <dsp:cNvPr id="0" name=""/>
        <dsp:cNvSpPr/>
      </dsp:nvSpPr>
      <dsp:spPr>
        <a:xfrm>
          <a:off x="2337753" y="0"/>
          <a:ext cx="1731774" cy="1731861"/>
        </a:xfrm>
        <a:prstGeom prst="ellipse">
          <a:avLst/>
        </a:prstGeom>
        <a:solidFill>
          <a:schemeClr val="accent3">
            <a:alpha val="50000"/>
            <a:hueOff val="-9484521"/>
            <a:satOff val="-61503"/>
            <a:lumOff val="-4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tx1"/>
              </a:solidFill>
            </a:rPr>
            <a:t>ART</a:t>
          </a:r>
          <a:endParaRPr lang="en-US" sz="1500" b="0" kern="1200" dirty="0">
            <a:solidFill>
              <a:schemeClr val="tx1"/>
            </a:solidFill>
          </a:endParaRPr>
        </a:p>
      </dsp:txBody>
      <dsp:txXfrm>
        <a:off x="2591365" y="253625"/>
        <a:ext cx="1224550" cy="1224611"/>
      </dsp:txXfrm>
    </dsp:sp>
    <dsp:sp modelId="{9B5D07C6-93D0-4B96-BC90-7618851D7E40}">
      <dsp:nvSpPr>
        <dsp:cNvPr id="0" name=""/>
        <dsp:cNvSpPr/>
      </dsp:nvSpPr>
      <dsp:spPr>
        <a:xfrm>
          <a:off x="3235461" y="1189624"/>
          <a:ext cx="1731774" cy="1731861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tx1"/>
              </a:solidFill>
            </a:rPr>
            <a:t>Combination prevention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 dirty="0">
              <a:solidFill>
                <a:schemeClr val="tx1"/>
              </a:solidFill>
            </a:rPr>
            <a:t>Inc PrEP</a:t>
          </a:r>
          <a:endParaRPr lang="en-US" sz="1500" b="0" kern="1200" dirty="0">
            <a:solidFill>
              <a:schemeClr val="tx1"/>
            </a:solidFill>
          </a:endParaRPr>
        </a:p>
      </dsp:txBody>
      <dsp:txXfrm>
        <a:off x="3489073" y="1443249"/>
        <a:ext cx="1224550" cy="1224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988CD3-B69D-49D9-BF87-2C7E736FAD60}">
      <dsp:nvSpPr>
        <dsp:cNvPr id="0" name=""/>
        <dsp:cNvSpPr/>
      </dsp:nvSpPr>
      <dsp:spPr>
        <a:xfrm>
          <a:off x="2735751" y="127"/>
          <a:ext cx="2656496" cy="110410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800" kern="1200" dirty="0">
              <a:latin typeface="Calibri" panose="020F0502020204030204" pitchFamily="34" charset="0"/>
              <a:cs typeface="Calibri" panose="020F0502020204030204" pitchFamily="34" charset="0"/>
            </a:rPr>
            <a:t>Build on strengths and capacities of YP</a:t>
          </a:r>
        </a:p>
      </dsp:txBody>
      <dsp:txXfrm>
        <a:off x="2789649" y="54025"/>
        <a:ext cx="2548700" cy="996310"/>
      </dsp:txXfrm>
    </dsp:sp>
    <dsp:sp modelId="{E4365AB4-B672-48A9-B277-20FD7CAECB49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3935456" y="367805"/>
              </a:moveTo>
              <a:arcTo wR="2601802" hR="2601802" stAng="18050185" swAng="8167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5EFDCD-4C36-42A2-ACE3-7691D0FF95BD}">
      <dsp:nvSpPr>
        <dsp:cNvPr id="0" name=""/>
        <dsp:cNvSpPr/>
      </dsp:nvSpPr>
      <dsp:spPr>
        <a:xfrm>
          <a:off x="4988978" y="1301028"/>
          <a:ext cx="2656496" cy="1104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Calibri" panose="020F0502020204030204" pitchFamily="34" charset="0"/>
              <a:cs typeface="Calibri" panose="020F0502020204030204" pitchFamily="34" charset="0"/>
            </a:rPr>
            <a:t>Involve YP in 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planning, design, implementation, M&amp;E</a:t>
          </a:r>
          <a:endParaRPr lang="en-GB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42876" y="1354926"/>
        <a:ext cx="2548700" cy="996310"/>
      </dsp:txXfrm>
    </dsp:sp>
    <dsp:sp modelId="{671E4450-6C55-4E98-A774-EEE8BB695E78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5097565" y="1866586"/>
              </a:moveTo>
              <a:arcTo wR="2601802" hR="2601802" stAng="20615147" swAng="186592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841F45-ED0F-47E7-AC76-E30A2EDEA31E}">
      <dsp:nvSpPr>
        <dsp:cNvPr id="0" name=""/>
        <dsp:cNvSpPr/>
      </dsp:nvSpPr>
      <dsp:spPr>
        <a:xfrm>
          <a:off x="4988978" y="3827282"/>
          <a:ext cx="2656496" cy="12552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Use existing infrastructure &amp; services demonstrated to be appropriate e &amp; effective for YP</a:t>
          </a:r>
          <a:endParaRPr lang="en-GB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50252" y="3888556"/>
        <a:ext cx="2533948" cy="1132655"/>
      </dsp:txXfrm>
    </dsp:sp>
    <dsp:sp modelId="{A28F7FC1-B9C2-4029-8B49-41B12517D396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4344442" y="4533790"/>
              </a:moveTo>
              <a:arcTo wR="2601802" hR="2601802" stAng="2876985" swAng="67427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543174-891C-4F99-8F1A-E033D692B8E7}">
      <dsp:nvSpPr>
        <dsp:cNvPr id="0" name=""/>
        <dsp:cNvSpPr/>
      </dsp:nvSpPr>
      <dsp:spPr>
        <a:xfrm>
          <a:off x="2735751" y="5203732"/>
          <a:ext cx="2656496" cy="1104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Integrated Health, welfare, protection, education &amp; social protection services</a:t>
          </a:r>
          <a:endParaRPr lang="en-GB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89649" y="5257630"/>
        <a:ext cx="2548700" cy="996310"/>
      </dsp:txXfrm>
    </dsp:sp>
    <dsp:sp modelId="{2729C0AA-125F-4013-AA06-AFDC8C4F22EC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1268147" y="4835799"/>
              </a:moveTo>
              <a:arcTo wR="2601802" hR="2601802" stAng="7250185" swAng="8167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2CCBC-7DAA-405B-8739-EE7069CD5133}">
      <dsp:nvSpPr>
        <dsp:cNvPr id="0" name=""/>
        <dsp:cNvSpPr/>
      </dsp:nvSpPr>
      <dsp:spPr>
        <a:xfrm>
          <a:off x="482524" y="3902831"/>
          <a:ext cx="2656496" cy="1104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Build capacity of health and social workers to provide services for YP</a:t>
          </a:r>
        </a:p>
      </dsp:txBody>
      <dsp:txXfrm>
        <a:off x="536422" y="3956729"/>
        <a:ext cx="2548700" cy="996310"/>
      </dsp:txXfrm>
    </dsp:sp>
    <dsp:sp modelId="{833CCEA2-4DD4-46DB-BB96-2F025567B9FF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105826" y="3336294"/>
              </a:moveTo>
              <a:arcTo wR="2601802" hR="2601802" stAng="9816143" swAng="196771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2CC74-D972-4B96-9683-7C635359F781}">
      <dsp:nvSpPr>
        <dsp:cNvPr id="0" name=""/>
        <dsp:cNvSpPr/>
      </dsp:nvSpPr>
      <dsp:spPr>
        <a:xfrm>
          <a:off x="482524" y="1301028"/>
          <a:ext cx="2656496" cy="11041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M&amp;E to consider YP with appropriate age disaggregation</a:t>
          </a:r>
          <a:endParaRPr lang="en-GB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6422" y="1354926"/>
        <a:ext cx="2548700" cy="996310"/>
      </dsp:txXfrm>
    </dsp:sp>
    <dsp:sp modelId="{794347E7-3208-47A9-8D1D-10EA739BB1A9}">
      <dsp:nvSpPr>
        <dsp:cNvPr id="0" name=""/>
        <dsp:cNvSpPr/>
      </dsp:nvSpPr>
      <dsp:spPr>
        <a:xfrm>
          <a:off x="1462197" y="552180"/>
          <a:ext cx="5203604" cy="5203604"/>
        </a:xfrm>
        <a:custGeom>
          <a:avLst/>
          <a:gdLst/>
          <a:ahLst/>
          <a:cxnLst/>
          <a:rect l="0" t="0" r="0" b="0"/>
          <a:pathLst>
            <a:path>
              <a:moveTo>
                <a:pt x="779834" y="744436"/>
              </a:moveTo>
              <a:arcTo wR="2601802" hR="2601802" stAng="13533072" swAng="81674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0.73492</cdr:x>
      <cdr:y>0.16696</cdr:y>
    </cdr:from>
    <cdr:to>
      <cdr:x>0.79176</cdr:x>
      <cdr:y>0.67189</cdr:y>
    </cdr:to>
    <cdr:sp macro="" textlink="">
      <cdr:nvSpPr>
        <cdr:cNvPr id="2" name="Arrow: Up 1">
          <a:extLst xmlns:a="http://schemas.openxmlformats.org/drawingml/2006/main">
            <a:ext uri="{FF2B5EF4-FFF2-40B4-BE49-F238E27FC236}">
              <a16:creationId xmlns:a16="http://schemas.microsoft.com/office/drawing/2014/main" id="{EAB5EC18-95A1-4AB1-924A-AF657826E19D}"/>
            </a:ext>
          </a:extLst>
        </cdr:cNvPr>
        <cdr:cNvSpPr/>
      </cdr:nvSpPr>
      <cdr:spPr>
        <a:xfrm xmlns:a="http://schemas.openxmlformats.org/drawingml/2006/main">
          <a:off x="2327538" y="404737"/>
          <a:ext cx="180000" cy="12240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5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0.72559</cdr:x>
      <cdr:y>0.22766</cdr:y>
    </cdr:from>
    <cdr:to>
      <cdr:x>0.78243</cdr:x>
      <cdr:y>0.61378</cdr:y>
    </cdr:to>
    <cdr:sp macro="" textlink="">
      <cdr:nvSpPr>
        <cdr:cNvPr id="2" name="Arrow: Up 1">
          <a:extLst xmlns:a="http://schemas.openxmlformats.org/drawingml/2006/main">
            <a:ext uri="{FF2B5EF4-FFF2-40B4-BE49-F238E27FC236}">
              <a16:creationId xmlns:a16="http://schemas.microsoft.com/office/drawing/2014/main" id="{EAB5EC18-95A1-4AB1-924A-AF657826E19D}"/>
            </a:ext>
          </a:extLst>
        </cdr:cNvPr>
        <cdr:cNvSpPr/>
      </cdr:nvSpPr>
      <cdr:spPr>
        <a:xfrm xmlns:a="http://schemas.openxmlformats.org/drawingml/2006/main">
          <a:off x="2297993" y="551868"/>
          <a:ext cx="180000" cy="936000"/>
        </a:xfrm>
        <a:prstGeom xmlns:a="http://schemas.openxmlformats.org/drawingml/2006/main" prst="upArrow">
          <a:avLst/>
        </a:prstGeom>
        <a:solidFill xmlns:a="http://schemas.openxmlformats.org/drawingml/2006/main">
          <a:srgbClr val="FF5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20/07/2019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C9824-6D63-4056-8981-D8732877B13D}" type="datetimeFigureOut">
              <a:rPr lang="en-US" smtClean="0"/>
              <a:t>7/20/2019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74582-BACB-445D-9A09-B403CD4A4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AF039-686B-D04F-8A34-C8C2CC0208E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49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90DFDE-2B1E-4612-AD62-F137FC6036CA}" type="slidenum">
              <a:rPr lang="en-GB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GB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Steep increases in the proportion of young people living with HIV have been observed in some countries, including </a:t>
            </a:r>
            <a:r>
              <a:rPr lang="en-US" dirty="0" err="1"/>
              <a:t>malaysia</a:t>
            </a:r>
            <a:r>
              <a:rPr lang="en-US" dirty="0"/>
              <a:t>, the </a:t>
            </a:r>
            <a:r>
              <a:rPr lang="en-US" dirty="0" err="1"/>
              <a:t>PHilippines</a:t>
            </a:r>
            <a:r>
              <a:rPr lang="en-US" dirty="0"/>
              <a:t>, Indonesia, China and Thailand.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C19A6-D769-4554-8C67-1E6AA30DAE74}" type="slidenum">
              <a:rPr lang="en-AU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AF039-686B-D04F-8A34-C8C2CC0208E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F3B8D-1476-45BC-81BF-7DD4DF3193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821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F3B8D-1476-45BC-81BF-7DD4DF3193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679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312B2-2F19-43B7-A9FD-5984646668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8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AAB2B-2985-44D1-B29B-EC16B2C60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3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74582-BACB-445D-9A09-B403CD4A4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55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74582-BACB-445D-9A09-B403CD4A4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bIns="1224000" anchor="ctr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 baseline="0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  <a:p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5189"/>
            <a:ext cx="7344000" cy="1119159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56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>
          <a:xfrm>
            <a:off x="480000" y="6507005"/>
            <a:ext cx="5971600" cy="247651"/>
          </a:xfrm>
        </p:spPr>
        <p:txBody>
          <a:bodyPr lIns="0" anchor="ctr">
            <a:noAutofit/>
          </a:bodyPr>
          <a:lstStyle>
            <a:lvl1pPr>
              <a:defRPr sz="1333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9495913" y="6476049"/>
            <a:ext cx="2195259" cy="247651"/>
          </a:xfrm>
        </p:spPr>
        <p:txBody>
          <a:bodyPr rIns="0" anchor="ctr">
            <a:noAutofit/>
          </a:bodyPr>
          <a:lstStyle>
            <a:lvl1pPr algn="ctr">
              <a:defRPr sz="2133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www.who.int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" y="4482001"/>
            <a:ext cx="12191999" cy="1656000"/>
          </a:xfrm>
          <a:solidFill>
            <a:schemeClr val="tx2"/>
          </a:solidFill>
        </p:spPr>
        <p:txBody>
          <a:bodyPr lIns="360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32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999" y="5440855"/>
            <a:ext cx="11211172" cy="288000"/>
          </a:xfrm>
          <a:noFill/>
        </p:spPr>
        <p:txBody>
          <a:bodyPr lIns="0" rIns="90000">
            <a:noAutofit/>
          </a:bodyPr>
          <a:lstStyle>
            <a:lvl1pPr algn="l">
              <a:defRPr sz="2133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7460690" y="485184"/>
            <a:ext cx="4230495" cy="1112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73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2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95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5FFF000-091D-47C5-9387-17D52AD2CE62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2268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C78BF3F-558A-4B3C-B451-D04BA3C54A4A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3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3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099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00EC954-D5DE-4DD1-907A-F19F26ED4621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3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6234365" y="1800003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479999" y="4039527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6234365" y="4039527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5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39959C5-8A63-4BDF-9345-C80A98690B8E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>
          <a:xfrm>
            <a:off x="479999" y="2160000"/>
            <a:ext cx="3552000" cy="3877200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79999" y="1800003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>
          <a:xfrm>
            <a:off x="4317181" y="2160000"/>
            <a:ext cx="3552000" cy="3877200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4317181" y="1800003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8154364" y="2160000"/>
            <a:ext cx="3552000" cy="3877200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8154364" y="1800003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867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0974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B9FF11-A344-43C4-823B-F8CC00676CD1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21258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867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867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67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867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29A7516-E6F8-4BF1-9169-1AE6A8B4C4E1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23305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80003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>
                <a:solidFill>
                  <a:schemeClr val="bg1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31EE352-73CD-4388-84F2-249FAFD249D6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198275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826542-68AB-4EF5-B2B7-7C8D70871A17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00" y="6293653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867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867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295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4"/>
            <a:ext cx="12192000" cy="6857999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>
                <a:solidFill>
                  <a:schemeClr val="accent6"/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3" y="1800006"/>
            <a:ext cx="4279900" cy="1649447"/>
          </a:xfrm>
          <a:solidFill>
            <a:schemeClr val="tx2">
              <a:alpha val="90000"/>
            </a:schemeClr>
          </a:solidFill>
        </p:spPr>
        <p:txBody>
          <a:bodyPr lIns="360000" tIns="180000" rIns="360000" bIns="180000">
            <a:noAutofit/>
          </a:bodyPr>
          <a:lstStyle>
            <a:lvl1pPr>
              <a:defRPr sz="3733" b="1">
                <a:solidFill>
                  <a:schemeClr val="bg1"/>
                </a:solidFill>
                <a:latin typeface="+mj-lt"/>
              </a:defRPr>
            </a:lvl1pPr>
            <a:lvl2pPr marL="721766" indent="-366175">
              <a:buClr>
                <a:schemeClr val="bg1"/>
              </a:buClr>
              <a:defRPr sz="3733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B999A-019E-47DF-9626-59D35A5C5D1F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9071164" y="371959"/>
            <a:ext cx="2635200" cy="694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134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/>
          <a:p>
            <a:fld id="{99262F6C-3198-4C0D-9FD3-A522B66D4040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2" y="1800004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 dirty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 dirty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9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9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9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1"/>
            <a:ext cx="988484" cy="396000"/>
          </a:xfrm>
        </p:spPr>
        <p:txBody>
          <a:bodyPr/>
          <a:lstStyle>
            <a:lvl1pPr>
              <a:defRPr sz="3733" b="1">
                <a:solidFill>
                  <a:srgbClr val="0092CC"/>
                </a:solidFill>
                <a:latin typeface="+mj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1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1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 b="0">
                <a:solidFill>
                  <a:schemeClr val="tx1"/>
                </a:solidFill>
                <a:latin typeface="+mn-lt"/>
              </a:defRPr>
            </a:lvl1pPr>
            <a:lvl2pPr>
              <a:defRPr sz="3733" b="1">
                <a:latin typeface="+mj-lt"/>
              </a:defRPr>
            </a:lvl2pPr>
            <a:lvl3pPr>
              <a:defRPr sz="3733" b="1">
                <a:latin typeface="+mj-lt"/>
              </a:defRPr>
            </a:lvl3pPr>
            <a:lvl4pPr>
              <a:defRPr sz="3733" b="1">
                <a:latin typeface="+mj-lt"/>
              </a:defRPr>
            </a:lvl4pPr>
            <a:lvl5pPr>
              <a:defRPr sz="3733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3254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8F2AE24-6C3D-4363-8DA8-E9E849065A01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80000" y="6293653"/>
            <a:ext cx="11226365" cy="208579"/>
          </a:xfrm>
        </p:spPr>
        <p:txBody>
          <a:bodyPr anchor="t">
            <a:norm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80485" y="1188004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2133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747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tabLst/>
              <a:defRPr sz="1867">
                <a:solidFill>
                  <a:schemeClr val="accent6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5"/>
            <a:ext cx="5971600" cy="247651"/>
          </a:xfrm>
        </p:spPr>
        <p:txBody>
          <a:bodyPr anchor="ctr">
            <a:noAutofit/>
          </a:bodyPr>
          <a:lstStyle>
            <a:lvl1pPr>
              <a:defRPr sz="1333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360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867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b="1" noProof="0" dirty="0"/>
              <a:t>WHO</a:t>
            </a:r>
          </a:p>
          <a:p>
            <a:r>
              <a:rPr lang="en-GB" noProof="0" dirty="0"/>
              <a:t>20, Avenue </a:t>
            </a:r>
            <a:r>
              <a:rPr lang="en-GB" noProof="0" dirty="0" err="1"/>
              <a:t>Appia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1211 Geneva</a:t>
            </a:r>
          </a:p>
          <a:p>
            <a:r>
              <a:rPr lang="en-GB" noProof="0" dirty="0"/>
              <a:t>Switzerland</a:t>
            </a:r>
          </a:p>
          <a:p>
            <a:endParaRPr lang="en-GB" noProof="0" dirty="0"/>
          </a:p>
          <a:p>
            <a:r>
              <a:rPr lang="en-GB" noProof="0" dirty="0"/>
              <a:t>Tel.: +xx</a:t>
            </a:r>
            <a:br>
              <a:rPr lang="en-GB" noProof="0" dirty="0"/>
            </a:br>
            <a:r>
              <a:rPr lang="en-GB" noProof="0" dirty="0"/>
              <a:t>Fax: +xx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7460690" y="488563"/>
            <a:ext cx="4230495" cy="1112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33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.</a:t>
            </a:r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476049"/>
            <a:ext cx="2195259" cy="247651"/>
          </a:xfrm>
        </p:spPr>
        <p:txBody>
          <a:bodyPr rIns="0" anchor="ctr">
            <a:noAutofit/>
          </a:bodyPr>
          <a:lstStyle>
            <a:lvl1pPr algn="ctr">
              <a:defRPr sz="2133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www.who.int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9"/>
            <a:ext cx="7344000" cy="1119159"/>
          </a:xfrm>
          <a:noFill/>
        </p:spPr>
        <p:txBody>
          <a:bodyPr lIns="360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5600">
                <a:solidFill>
                  <a:srgbClr val="0092CC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5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FC60E-A98C-4032-BB8E-CAA18AAD4872}" type="datetimeFigureOut">
              <a:rPr lang="en-US" smtClean="0">
                <a:solidFill>
                  <a:prstClr val="black"/>
                </a:solidFill>
              </a:rPr>
              <a:pPr/>
              <a:t>7/20/2019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0FF15-3255-4999-9A04-4DE8D24FDC8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6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6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12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80000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5376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1933" y="909457"/>
            <a:ext cx="10193867" cy="3603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007C8A"/>
                </a:solidFill>
                <a:latin typeface="Arial Narrow"/>
                <a:cs typeface="Arial Narrow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51933" y="1381436"/>
            <a:ext cx="10972800" cy="4976813"/>
          </a:xfrm>
          <a:prstGeom prst="rect">
            <a:avLst/>
          </a:prstGeom>
        </p:spPr>
        <p:txBody>
          <a:bodyPr vert="horz"/>
          <a:lstStyle>
            <a:lvl1pPr marL="380990" indent="-380990">
              <a:buFont typeface="Arial"/>
              <a:buChar char="•"/>
              <a:defRPr sz="2133" b="0" i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487318" y="66512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81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90C1-9860-8D48-83E9-0A4C3EDFF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61C4-EC0C-2044-9D16-BB0E4BE8A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994E-563E-E546-B454-0232A269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83CE6-20B6-C542-A329-6AB677B1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B7574-5509-C541-B87D-B1A498D0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7916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142D9F-92EA-4919-A618-485FD8C5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409D0-BB63-4F1D-8C41-0B54DB553E6F}" type="datetimeFigureOut">
              <a:rPr lang="en-GB" smtClean="0"/>
              <a:t>20/07/2019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B0935-79B6-4374-B896-4938536E8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0F9A7-E957-48D4-B593-B71F74E2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179E-3C2F-4F8F-98E5-B5A41D58FE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834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916B-02A8-483A-8C14-7D19B0B1A689}" type="datetime1">
              <a:rPr lang="pt-BR" smtClean="0"/>
              <a:t>20/07/2019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BB70-8775-1341-855F-4EE8ED1633AC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581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9AD8D-E1C0-4E4F-8C89-B83962D92BF8}" type="slidenum">
              <a:rPr lang="en-US">
                <a:solidFill>
                  <a:srgbClr val="A65A9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65A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1FB1503-A29F-4F5A-A323-E459D1FF63C2}" type="datetimeFigureOut">
              <a:rPr lang="en-GB" smtClean="0">
                <a:solidFill>
                  <a:srgbClr val="A65A95"/>
                </a:solidFill>
              </a:rPr>
              <a:pPr/>
              <a:t>20/07/2019</a:t>
            </a:fld>
            <a:endParaRPr lang="en-GB">
              <a:solidFill>
                <a:srgbClr val="A65A9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A65A9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F2629A3-E82B-4D4A-96EE-F23231CD52BD}" type="slidenum">
              <a:rPr lang="en-GB" smtClean="0">
                <a:solidFill>
                  <a:srgbClr val="A65A95"/>
                </a:solidFill>
              </a:rPr>
              <a:pPr/>
              <a:t>‹#›</a:t>
            </a:fld>
            <a:endParaRPr lang="en-GB">
              <a:solidFill>
                <a:srgbClr val="A65A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1FB1503-A29F-4F5A-A323-E459D1FF63C2}" type="datetimeFigureOut">
              <a:rPr lang="en-GB" smtClean="0">
                <a:solidFill>
                  <a:srgbClr val="A65A95"/>
                </a:solidFill>
              </a:rPr>
              <a:pPr/>
              <a:t>20/07/2019</a:t>
            </a:fld>
            <a:endParaRPr lang="en-GB">
              <a:solidFill>
                <a:srgbClr val="A65A9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A65A9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F2629A3-E82B-4D4A-96EE-F23231CD52BD}" type="slidenum">
              <a:rPr lang="en-GB" smtClean="0">
                <a:solidFill>
                  <a:srgbClr val="A65A95"/>
                </a:solidFill>
              </a:rPr>
              <a:pPr/>
              <a:t>‹#›</a:t>
            </a:fld>
            <a:endParaRPr lang="en-GB">
              <a:solidFill>
                <a:srgbClr val="A65A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 b="1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 b="1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defRPr b="1"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</a:pPr>
            <a:fld id="{A844E4FF-D8F7-4F7D-A549-50521D1CF8F3}" type="slidenum"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pPr fontAlgn="base"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55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6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2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28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9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18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57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8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40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40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31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82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TH: DataVis - one column text box and half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Optional footer (program team name, etc.)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/>
              <a:t>Presentation Title |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324600" y="838200"/>
            <a:ext cx="5610225" cy="51147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32pt red: </a:t>
            </a:r>
            <a:r>
              <a:rPr lang="en-US" dirty="0"/>
              <a:t>Data vis, half-page graphic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16pt, black, 18pt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199277707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TH: Red single thought/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39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488498" y="1801445"/>
            <a:ext cx="3240404" cy="3255110"/>
            <a:chOff x="3033544" y="1728371"/>
            <a:chExt cx="3240404" cy="3255110"/>
          </a:xfrm>
        </p:grpSpPr>
        <p:sp>
          <p:nvSpPr>
            <p:cNvPr id="8" name="Oval 7"/>
            <p:cNvSpPr/>
            <p:nvPr/>
          </p:nvSpPr>
          <p:spPr>
            <a:xfrm>
              <a:off x="3033544" y="3671889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033544" y="1728372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4962356" y="3671888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962356" y="1728371"/>
              <a:ext cx="1311592" cy="1311592"/>
            </a:xfrm>
            <a:prstGeom prst="ellipse">
              <a:avLst/>
            </a:prstGeom>
            <a:solidFill>
              <a:srgbClr val="F84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491" y="6286500"/>
            <a:ext cx="685309" cy="294956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81228" y="2019300"/>
            <a:ext cx="8829545" cy="2819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4800" baseline="0">
                <a:solidFill>
                  <a:schemeClr val="bg1"/>
                </a:solidFill>
              </a:defRPr>
            </a:lvl1pPr>
            <a:lvl2pPr algn="ctr">
              <a:defRPr sz="4800" baseline="0"/>
            </a:lvl2pPr>
            <a:lvl3pPr algn="ctr">
              <a:defRPr sz="4800" baseline="0"/>
            </a:lvl3pPr>
            <a:lvl4pPr algn="ctr">
              <a:defRPr sz="4800" baseline="0"/>
            </a:lvl4pPr>
            <a:lvl5pPr algn="ctr">
              <a:defRPr sz="4800" baseline="0"/>
            </a:lvl5pPr>
          </a:lstStyle>
          <a:p>
            <a:pPr lvl="0"/>
            <a:r>
              <a:rPr lang="en-US" dirty="0"/>
              <a:t>Singular thought, quote, or idea</a:t>
            </a:r>
            <a:br>
              <a:rPr lang="en-US" dirty="0"/>
            </a:br>
            <a:r>
              <a:rPr lang="en-US" dirty="0"/>
              <a:t>- Arial 48 pt. white. Keep short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footer (program team name, etc.)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| 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8009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90C1-9860-8D48-83E9-0A4C3EDFF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61C4-EC0C-2044-9D16-BB0E4BE8A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994E-563E-E546-B454-0232A269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83CE6-20B6-C542-A329-6AB677B1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B7574-5509-C541-B87D-B1A498D0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486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5E20-AC6B-CE4A-B816-5F33354C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E34E4-79E6-4347-9A1E-7269920E5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3BD10-C41A-464D-8F3A-8AED73A6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574B5-B41A-BB44-A6E1-82688D0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13E63-D4B8-CF4B-91E1-3D835587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18864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22BD-331A-F54D-BB41-7FDB1DA05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870EA-E1D6-6740-B88E-9CA02562C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46C8C-9704-4844-8A25-17C336B01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2C25F-10DD-EA49-9996-B84CA4BC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62C01-2D34-FA4E-9C57-313AA53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905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6D48-BE2B-6040-A838-74CC2EC7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9AFEF-56AD-594E-81FE-443E1339B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A124E-DF0A-E34F-8D90-C30810BB6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DA2CC-11E3-244F-8E6F-34B847F3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AAAF0-2EF4-7445-90F7-C4D36D456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5D76D-2E0C-374E-A0BD-744B74FA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0558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7AF32-6CA3-3D49-B0FE-EFC75C3CB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2572F-CDA3-1642-8AE5-A35EEB59D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2B9EC-4C5A-D647-8145-DD154E227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31760-82F4-2D4F-B258-9140E1F79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95419-93A5-9D46-A3F7-83910A59CE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1E843-BF9E-FC4A-8F35-0F18179D4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CE940-8A9E-7F4E-9230-BEBAA2EC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2F9E2-0FB0-B546-ABBB-B1020A24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258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FD898-BA7C-0E41-BCCF-9C27498C3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97D6C-D48E-5B4E-B73F-6548F6B3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2C90C1-9912-2A45-B2D7-1A1F98C6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4EDD4-3C49-FE4E-9D11-1F618654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4083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089E6-9C58-3D46-AB6C-5663E819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FAC25-9691-A944-988E-38A4805F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034-15BB-1D4F-831A-8AB7DA37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181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CCC2-8587-C44E-A7E8-E3371B62F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1E922-01B3-1E45-B069-F73BC1F95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26C84-9EC4-6D47-BFFB-93E1F5977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C83A5-5FA8-9241-A311-A5ED76AB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6B923-02E2-0B41-B371-6121A42D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9DE79-8F72-BB4F-A893-E3D153D4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695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FFC9-D153-504F-A5E6-8EC6BA5D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93EA70-0A29-DE4C-8E4F-D59E0F888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B79EF-BDCA-EB46-8110-70C62B863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0AB1C-1A58-E740-B730-43C58087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7855F-7ED5-B64F-A8C7-9F383497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E5DC9-C663-0F4C-8957-7EADFC55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3613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E054-9F63-6B46-9DB8-0B6FE0E4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4E93B-CE88-294A-A41A-A2372B2BD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A31D4-02A6-1D4C-AD2C-61B3E4E2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19DC-3209-5C4C-BC48-1E7A4AC9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BCFCC-587A-DE4A-99CB-9E0B9332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5788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5F62-9B02-9D4F-8327-37B60C3C0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EAD39-6EB5-A447-B2CB-98A8642AF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A4E93-BD09-C544-B2D5-630DEB0D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B6713-F43C-3B4D-8B24-28A917623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B4C3F-0F94-2A4C-9CF1-AED5B228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91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79999" y="36761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80002" y="180762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80001" y="658820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0087168E-D4AA-4E26-BAB4-555C1D81D0C3}" type="datetime1">
              <a:rPr lang="en-GB" smtClean="0">
                <a:solidFill>
                  <a:prstClr val="black"/>
                </a:solidFill>
              </a:rPr>
              <a:pPr/>
              <a:t>20/07/2019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1392992" y="658820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67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|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416433" y="658820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67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 bwMode="gray">
          <a:xfrm>
            <a:off x="9071164" y="379579"/>
            <a:ext cx="2635200" cy="694800"/>
          </a:xfrm>
          <a:prstGeom prst="rect">
            <a:avLst/>
          </a:prstGeom>
          <a:blipFill dpi="0" rotWithShape="1"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2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80" r:id="rId18"/>
    <p:sldLayoutId id="2147483681" r:id="rId19"/>
    <p:sldLayoutId id="2147483687" r:id="rId20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rgbClr val="0092CC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1333"/>
        </a:spcBef>
        <a:spcAft>
          <a:spcPts val="800"/>
        </a:spcAft>
        <a:buClr>
          <a:schemeClr val="tx1"/>
        </a:buClr>
        <a:buSzPct val="80000"/>
        <a:buFontTx/>
        <a:buNone/>
        <a:defRPr sz="1867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80472" indent="-239178" algn="l" defTabSz="1219170" rtl="0" eaLnBrk="1" latinLnBrk="0" hangingPunct="1">
        <a:lnSpc>
          <a:spcPct val="110000"/>
        </a:lnSpc>
        <a:spcBef>
          <a:spcPts val="667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102755" indent="-380990" algn="l" defTabSz="1219170" rtl="0" eaLnBrk="1" latinLnBrk="0" hangingPunct="1">
        <a:lnSpc>
          <a:spcPct val="110000"/>
        </a:lnSpc>
        <a:spcBef>
          <a:spcPts val="667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572645" indent="-380990" algn="l" defTabSz="1219170" rtl="0" eaLnBrk="1" latinLnBrk="0" hangingPunct="1">
        <a:lnSpc>
          <a:spcPct val="110000"/>
        </a:lnSpc>
        <a:spcBef>
          <a:spcPts val="667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154713" indent="-478355" algn="l" defTabSz="1219170" rtl="0" eaLnBrk="1" latinLnBrk="0" hangingPunct="1">
        <a:lnSpc>
          <a:spcPct val="110000"/>
        </a:lnSpc>
        <a:spcBef>
          <a:spcPts val="667"/>
        </a:spcBef>
        <a:spcAft>
          <a:spcPts val="8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749482" indent="-478355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139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2880">
          <p15:clr>
            <a:srgbClr val="F26B43"/>
          </p15:clr>
        </p15:guide>
        <p15:guide id="4" pos="226">
          <p15:clr>
            <a:srgbClr val="F26B43"/>
          </p15:clr>
        </p15:guide>
        <p15:guide id="5" pos="5534">
          <p15:clr>
            <a:srgbClr val="F26B43"/>
          </p15:clr>
        </p15:guide>
        <p15:guide id="6" pos="2939">
          <p15:clr>
            <a:srgbClr val="F26B43"/>
          </p15:clr>
        </p15:guide>
        <p15:guide id="7" pos="28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-4239"/>
            <a:ext cx="12203825" cy="6855499"/>
          </a:xfrm>
          <a:prstGeom prst="rect">
            <a:avLst/>
          </a:prstGeom>
        </p:spPr>
      </p:pic>
      <p:pic>
        <p:nvPicPr>
          <p:cNvPr id="4" name="Imagen 3" descr="logo_WHO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111" y="6278905"/>
            <a:ext cx="1855268" cy="4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0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 | Section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Optional footer (program team name,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D367D-202E-4BB0-8243-51A46362D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9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1902-5D17-2C49-8BA2-520E4640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14173-4D6C-224D-A1A9-D182AFC6F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8694F-D8D2-874B-AC19-18D050811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EEA0B-2C1D-8447-9294-DF1B25CA8E91}" type="datetimeFigureOut">
              <a:rPr lang="en-AU" smtClean="0"/>
              <a:t>20/07/2019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FE0C3-849B-9F4C-86B5-600AC84AA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61138-BFFF-7544-A4F3-D3BB8C7C0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DDCE-2B40-CB46-81AA-79E83373B1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36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chart" Target="../charts/chart4.xml"/><Relationship Id="rId5" Type="http://schemas.openxmlformats.org/officeDocument/2006/relationships/hyperlink" Target="http://www.aidsdatahub.org/" TargetMode="Externa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34484"/>
            <a:ext cx="10363200" cy="1470025"/>
          </a:xfrm>
        </p:spPr>
        <p:txBody>
          <a:bodyPr>
            <a:normAutofit/>
          </a:bodyPr>
          <a:lstStyle/>
          <a:p>
            <a:r>
              <a:rPr lang="en-US" sz="2200" dirty="0"/>
              <a:t>PrEP, prevent, test: Increasing young key populations’ uptake of HIV prevention and testing services: Leaving no one behind</a:t>
            </a:r>
            <a:br>
              <a:rPr lang="en-US" dirty="0"/>
            </a:br>
            <a:r>
              <a:rPr lang="en-US" dirty="0"/>
              <a:t>Young key populations in the HIV response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5431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Rachel </a:t>
            </a:r>
            <a:r>
              <a:rPr lang="en-US" dirty="0" err="1"/>
              <a:t>Baggaley,</a:t>
            </a:r>
            <a:r>
              <a:rPr lang="en-US" dirty="0"/>
              <a:t> Annette </a:t>
            </a:r>
            <a:r>
              <a:rPr lang="en-US" dirty="0" err="1"/>
              <a:t>Verster</a:t>
            </a:r>
            <a:r>
              <a:rPr lang="en-US" dirty="0"/>
              <a:t>, Virginia Macdonald, Bradley Mathers, Shona </a:t>
            </a:r>
            <a:r>
              <a:rPr lang="en-US" dirty="0" err="1"/>
              <a:t>Dalal</a:t>
            </a:r>
            <a:r>
              <a:rPr lang="en-US" dirty="0"/>
              <a:t>, Heather-Marie Schmidt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65" y="4663751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2080" y="462926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@WHO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5167746"/>
            <a:ext cx="8534400" cy="54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383333"/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ranklin Gothic Book" panose="020B0503020102020204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Share your thoughts on this presentation with </a:t>
            </a:r>
            <a:r>
              <a:rPr lang="en-US" sz="2000" b="1" dirty="0">
                <a:solidFill>
                  <a:srgbClr val="FF0000"/>
                </a:solidFill>
              </a:rPr>
              <a:t>#IAS2019</a:t>
            </a: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08B-127E-4C88-8DF5-94E7DC6F4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059" y="915305"/>
            <a:ext cx="5630925" cy="621377"/>
          </a:xfrm>
        </p:spPr>
        <p:txBody>
          <a:bodyPr/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High HIVST acceptability by KP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A15E2-2DCF-41CF-A6EE-6C0BE457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3" y="1824217"/>
            <a:ext cx="6349282" cy="4156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DCE1E5-8CF6-4FAB-AEF5-5A22207CEA66}"/>
              </a:ext>
            </a:extLst>
          </p:cNvPr>
          <p:cNvSpPr txBox="1"/>
          <p:nvPr/>
        </p:nvSpPr>
        <p:spPr>
          <a:xfrm>
            <a:off x="318978" y="5812395"/>
            <a:ext cx="495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Source: Figueroa 2015 AIDS </a:t>
            </a:r>
            <a:r>
              <a:rPr lang="en-GB" b="1" i="1" dirty="0" err="1"/>
              <a:t>Behav</a:t>
            </a:r>
            <a:endParaRPr lang="en-GB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488106-870E-4B14-8B6F-10D0278A2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63" y="1897422"/>
            <a:ext cx="5095875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FFD979-FCB4-4BED-8FAA-A430CF39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239" y="4488222"/>
            <a:ext cx="2038350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0750C3-8D77-421C-9BA4-AF66C7027614}"/>
              </a:ext>
            </a:extLst>
          </p:cNvPr>
          <p:cNvSpPr txBox="1"/>
          <p:nvPr/>
        </p:nvSpPr>
        <p:spPr>
          <a:xfrm>
            <a:off x="7456966" y="5709683"/>
            <a:ext cx="495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Source: WHO systematic review July 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4EEEE4-0CBC-4ED2-897B-F667052DB3D6}"/>
              </a:ext>
            </a:extLst>
          </p:cNvPr>
          <p:cNvSpPr txBox="1">
            <a:spLocks/>
          </p:cNvSpPr>
          <p:nvPr/>
        </p:nvSpPr>
        <p:spPr bwMode="gray">
          <a:xfrm>
            <a:off x="6582535" y="918591"/>
            <a:ext cx="5026209" cy="621377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High HIVST uptake by KP</a:t>
            </a:r>
          </a:p>
        </p:txBody>
      </p:sp>
    </p:spTree>
    <p:extLst>
      <p:ext uri="{BB962C8B-B14F-4D97-AF65-F5344CB8AC3E}">
        <p14:creationId xmlns:p14="http://schemas.microsoft.com/office/powerpoint/2010/main" val="1551285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91" y="235282"/>
            <a:ext cx="11315087" cy="146248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Partner testing</a:t>
            </a:r>
            <a:br>
              <a:rPr lang="en-US" sz="32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“Love and respect - a powerful tool to overcome barriers to partner disclosure of HIV status”</a:t>
            </a:r>
            <a:br>
              <a:rPr lang="en-US" sz="20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5DA9D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584" y="6041775"/>
            <a:ext cx="393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PNS counseling in action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Photo: USAID/PATH Healthy Markets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61780" y="3416748"/>
            <a:ext cx="6528816" cy="1774653"/>
          </a:xfrm>
          <a:prstGeom prst="roundRect">
            <a:avLst/>
          </a:prstGeom>
          <a:solidFill>
            <a:srgbClr val="1EA7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ill Sans"/>
                <a:cs typeface="Calibri Light" panose="020F0302020204030204" pitchFamily="34" charset="0"/>
              </a:rPr>
              <a:t>“I know there are many barriers, but you will find peace of mind once you have successfully informed your partner about your HIV status. I would have felt guilty and not been able to work or study if I hadn’t told my partner. We have some responsibility for them.”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ill Sans"/>
                <a:cs typeface="Calibri Light" panose="020F0302020204030204" pitchFamily="34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Gill Sans"/>
                <a:cs typeface="Calibri Light" panose="020F0302020204030204" pitchFamily="34" charset="0"/>
              </a:rPr>
              <a:t>Index client, Ho Chi Minh 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6" r="9874"/>
          <a:stretch/>
        </p:blipFill>
        <p:spPr>
          <a:xfrm>
            <a:off x="849070" y="2862569"/>
            <a:ext cx="3384947" cy="31792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36179-9230-4880-9E81-D0D2C7CA0162}"/>
              </a:ext>
            </a:extLst>
          </p:cNvPr>
          <p:cNvSpPr txBox="1"/>
          <p:nvPr/>
        </p:nvSpPr>
        <p:spPr>
          <a:xfrm>
            <a:off x="407522" y="1134357"/>
            <a:ext cx="10633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 services for adolescent KP need to be provided with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Receiving information about HIV status may more emotionally challenging for young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Adolescents especially vulnerable to IPV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 of consent for HIV testing can be a 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Providers need to speak sensitively about sex and sexual partners with young KP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07809-C3DF-4117-9ACA-BE53ED60E3F7}"/>
              </a:ext>
            </a:extLst>
          </p:cNvPr>
          <p:cNvSpPr/>
          <p:nvPr/>
        </p:nvSpPr>
        <p:spPr>
          <a:xfrm>
            <a:off x="6884708" y="5867889"/>
            <a:ext cx="4156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Source: Dr. Van Thi Thuy Nguyen, WHO</a:t>
            </a:r>
          </a:p>
          <a:p>
            <a:r>
              <a:rPr lang="en-US" b="1" i="1" dirty="0"/>
              <a:t>Dr. Bao Ngoc Vu, PATH</a:t>
            </a:r>
          </a:p>
        </p:txBody>
      </p:sp>
    </p:spTree>
    <p:extLst>
      <p:ext uri="{BB962C8B-B14F-4D97-AF65-F5344CB8AC3E}">
        <p14:creationId xmlns:p14="http://schemas.microsoft.com/office/powerpoint/2010/main" val="3174333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49428" y="3457979"/>
            <a:ext cx="4609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15-19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36" y="2587140"/>
            <a:ext cx="4868705" cy="4029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06155" y="4803405"/>
            <a:ext cx="704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84.1%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8512" y="5065015"/>
            <a:ext cx="705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12.4%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9355" y="5687255"/>
            <a:ext cx="6748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3.5%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70" y="1728964"/>
            <a:ext cx="4089487" cy="4319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923173-937B-4962-B0DD-B029B37C1801}"/>
              </a:ext>
            </a:extLst>
          </p:cNvPr>
          <p:cNvSpPr txBox="1"/>
          <p:nvPr/>
        </p:nvSpPr>
        <p:spPr>
          <a:xfrm>
            <a:off x="11041039" y="2464029"/>
            <a:ext cx="517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50+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C07167C-CFD0-4C56-99F4-B358DDB3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365125"/>
            <a:ext cx="3252248" cy="93795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5DA9DD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  <a:t>3. PrEP</a:t>
            </a:r>
            <a:br>
              <a:rPr lang="en-US" sz="3200" b="1" dirty="0">
                <a:solidFill>
                  <a:srgbClr val="5DA9DD"/>
                </a:solidFill>
                <a:latin typeface="Calibri" panose="020F0502020204030204" pitchFamily="34" charset="0"/>
                <a:ea typeface="Corbel" charset="0"/>
                <a:cs typeface="Calibri" panose="020F0502020204030204" pitchFamily="34" charset="0"/>
              </a:rPr>
            </a:br>
            <a:endParaRPr lang="en-US" sz="3200" b="1" dirty="0">
              <a:solidFill>
                <a:srgbClr val="5DA9D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543E55-3B2B-443C-AE16-1440779261BA}"/>
              </a:ext>
            </a:extLst>
          </p:cNvPr>
          <p:cNvSpPr/>
          <p:nvPr/>
        </p:nvSpPr>
        <p:spPr>
          <a:xfrm>
            <a:off x="9141675" y="5095792"/>
            <a:ext cx="2618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PrEP uptake by 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10A888-7902-422C-AC4E-3B4C77AAEEA5}"/>
              </a:ext>
            </a:extLst>
          </p:cNvPr>
          <p:cNvSpPr/>
          <p:nvPr/>
        </p:nvSpPr>
        <p:spPr>
          <a:xfrm>
            <a:off x="1106992" y="3427201"/>
            <a:ext cx="331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PrEP uptake by KP group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1B547F-AD5E-4AAB-A35F-FF879D8D6195}"/>
              </a:ext>
            </a:extLst>
          </p:cNvPr>
          <p:cNvSpPr/>
          <p:nvPr/>
        </p:nvSpPr>
        <p:spPr>
          <a:xfrm>
            <a:off x="6884708" y="6056425"/>
            <a:ext cx="4156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Source: Dr Kim Green, Dr. Bao Ngoc Vu, </a:t>
            </a:r>
            <a:r>
              <a:rPr lang="en-US" b="1" i="1" dirty="0" err="1"/>
              <a:t>PATHDr</a:t>
            </a:r>
            <a:r>
              <a:rPr lang="en-US" b="1" i="1" dirty="0"/>
              <a:t>. Van Thi Thuy Nguyen, WHO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A8CA9-C783-4728-ACEA-DA561971E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69" y="1016729"/>
            <a:ext cx="3107086" cy="1808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FE5380-61BF-4D95-A01C-7EA56E583A47}"/>
              </a:ext>
            </a:extLst>
          </p:cNvPr>
          <p:cNvSpPr/>
          <p:nvPr/>
        </p:nvSpPr>
        <p:spPr>
          <a:xfrm>
            <a:off x="610210" y="6431745"/>
            <a:ext cx="5678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Viet Nam: Most PrEP users are young MSM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7E845E-A0E8-4DDD-A440-513942A96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428" y="110654"/>
            <a:ext cx="2103302" cy="32921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AC535E-C7C1-4CBF-90B8-56361CDD13E0}"/>
              </a:ext>
            </a:extLst>
          </p:cNvPr>
          <p:cNvSpPr/>
          <p:nvPr/>
        </p:nvSpPr>
        <p:spPr>
          <a:xfrm>
            <a:off x="6787299" y="249334"/>
            <a:ext cx="4862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WHO recommends offer of PrEP to people at substantial HIV risk</a:t>
            </a:r>
          </a:p>
          <a:p>
            <a:r>
              <a:rPr lang="en-GB" dirty="0"/>
              <a:t>Special considerations for adolescents and young people 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063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9525-EE3B-4EC9-B0BC-E96EBA178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3" y="5926084"/>
            <a:ext cx="8131095" cy="540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Continuation on PrEP, Thailand (n=1,697)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CDC7E-D4EE-493A-94D7-16E27ABB4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3" y="1672764"/>
            <a:ext cx="10748487" cy="452332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525B63-D6D6-4FF2-A101-4A64139CE120}"/>
              </a:ext>
            </a:extLst>
          </p:cNvPr>
          <p:cNvSpPr txBox="1">
            <a:spLocks/>
          </p:cNvSpPr>
          <p:nvPr/>
        </p:nvSpPr>
        <p:spPr>
          <a:xfrm>
            <a:off x="471483" y="365128"/>
            <a:ext cx="11057908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5DA9DD"/>
                </a:solidFill>
                <a:latin typeface="+mn-lt"/>
              </a:rPr>
              <a:t>Young KP may need more support for PrEP adherence and continuation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93F9D4-E1B0-4C91-A392-70CFA08FF36D}"/>
              </a:ext>
            </a:extLst>
          </p:cNvPr>
          <p:cNvSpPr/>
          <p:nvPr/>
        </p:nvSpPr>
        <p:spPr>
          <a:xfrm>
            <a:off x="6461713" y="6497023"/>
            <a:ext cx="584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Source: Dr.Nittaya Phanuphak Pungpapong, Thai Red Cross </a:t>
            </a:r>
          </a:p>
        </p:txBody>
      </p:sp>
    </p:spTree>
    <p:extLst>
      <p:ext uri="{BB962C8B-B14F-4D97-AF65-F5344CB8AC3E}">
        <p14:creationId xmlns:p14="http://schemas.microsoft.com/office/powerpoint/2010/main" val="2035635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BB70-8775-1341-855F-4EE8ED1633AC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5744" r="17713" b="28301"/>
          <a:stretch/>
        </p:blipFill>
        <p:spPr>
          <a:xfrm>
            <a:off x="6707675" y="555142"/>
            <a:ext cx="5108703" cy="309634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17319" t="10800" r="18500" b="7300"/>
          <a:stretch/>
        </p:blipFill>
        <p:spPr>
          <a:xfrm>
            <a:off x="6362212" y="3140969"/>
            <a:ext cx="5108703" cy="3456384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763960" y="1765757"/>
            <a:ext cx="244827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Social networks</a:t>
            </a:r>
            <a:endParaRPr lang="en-US" sz="2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79" y="1077050"/>
            <a:ext cx="2762111" cy="165618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991544" y="49411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Postcards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C7069-BDD1-4E77-A5CD-A72668EC94AC}"/>
              </a:ext>
            </a:extLst>
          </p:cNvPr>
          <p:cNvSpPr/>
          <p:nvPr/>
        </p:nvSpPr>
        <p:spPr>
          <a:xfrm>
            <a:off x="224522" y="216728"/>
            <a:ext cx="368145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2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 Using new media</a:t>
            </a:r>
          </a:p>
          <a:p>
            <a:r>
              <a:rPr lang="en-US" sz="2800" b="1" dirty="0">
                <a:solidFill>
                  <a:srgbClr val="0092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Creating PrEP demand, </a:t>
            </a:r>
          </a:p>
          <a:p>
            <a:r>
              <a:rPr lang="en-US" sz="2800" b="1" dirty="0">
                <a:solidFill>
                  <a:srgbClr val="0092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Brazil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1" descr="image001">
            <a:extLst>
              <a:ext uri="{FF2B5EF4-FFF2-40B4-BE49-F238E27FC236}">
                <a16:creationId xmlns:a16="http://schemas.microsoft.com/office/drawing/2014/main" id="{E3B07D28-560F-41F4-98D3-6A1959B7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0" y="2643234"/>
            <a:ext cx="4190948" cy="403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90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47526C-2852-49CB-A5C3-C41810FE81F1}"/>
              </a:ext>
            </a:extLst>
          </p:cNvPr>
          <p:cNvSpPr txBox="1"/>
          <p:nvPr/>
        </p:nvSpPr>
        <p:spPr>
          <a:xfrm>
            <a:off x="6682818" y="5257362"/>
            <a:ext cx="550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Tuk</a:t>
            </a:r>
            <a:r>
              <a:rPr lang="en-US" sz="2400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</a:t>
            </a:r>
            <a:r>
              <a:rPr lang="en-US" sz="2400" kern="1200" dirty="0" err="1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Tuk</a:t>
            </a:r>
            <a:r>
              <a:rPr lang="en-US" sz="2400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Race for Pride Week in May 2019, Phnom Penh, Cambodia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F4823C-8AD0-4665-AE5A-C4C403D7F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89" b="4424"/>
          <a:stretch/>
        </p:blipFill>
        <p:spPr>
          <a:xfrm>
            <a:off x="6627044" y="1924770"/>
            <a:ext cx="5179678" cy="29135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70B6E1-E400-42BD-BBF5-DF2CD2CED070}"/>
              </a:ext>
            </a:extLst>
          </p:cNvPr>
          <p:cNvSpPr txBox="1"/>
          <p:nvPr/>
        </p:nvSpPr>
        <p:spPr>
          <a:xfrm>
            <a:off x="8235548" y="6444425"/>
            <a:ext cx="339897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262626"/>
                </a:solidFill>
                <a:latin typeface="Calibri Light"/>
              </a:rPr>
              <a:t>Photo credit: </a:t>
            </a:r>
            <a:r>
              <a:rPr lang="en-US" sz="1200" dirty="0" err="1">
                <a:solidFill>
                  <a:srgbClr val="262626"/>
                </a:solidFill>
                <a:latin typeface="Calibri Light"/>
              </a:rPr>
              <a:t>Kyoungmi</a:t>
            </a:r>
            <a:r>
              <a:rPr lang="en-US" sz="1200" dirty="0">
                <a:solidFill>
                  <a:srgbClr val="262626"/>
                </a:solidFill>
                <a:latin typeface="Calibri Light"/>
              </a:rPr>
              <a:t> Kim/ UNAIDS Cambodia.</a:t>
            </a:r>
            <a:endParaRPr lang="en-US" sz="1200" dirty="0">
              <a:cs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EE720-0830-4497-9CDE-4D4CCFAD50F4}"/>
              </a:ext>
            </a:extLst>
          </p:cNvPr>
          <p:cNvSpPr/>
          <p:nvPr/>
        </p:nvSpPr>
        <p:spPr>
          <a:xfrm>
            <a:off x="224522" y="216728"/>
            <a:ext cx="8143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92CC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5. Go with the youth energy, passion, ideas and reach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C4220-7982-4D57-9311-CDA1A750AEDC}"/>
              </a:ext>
            </a:extLst>
          </p:cNvPr>
          <p:cNvSpPr/>
          <p:nvPr/>
        </p:nvSpPr>
        <p:spPr>
          <a:xfrm>
            <a:off x="224522" y="6398259"/>
            <a:ext cx="5773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Source: </a:t>
            </a:r>
            <a:r>
              <a:rPr lang="en-US" b="1" i="1" dirty="0" err="1">
                <a:solidFill>
                  <a:prstClr val="black"/>
                </a:solidFill>
                <a:latin typeface="Calibri" panose="020F0502020204030204"/>
              </a:rPr>
              <a:t>Dr.Heather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-Maria </a:t>
            </a:r>
            <a:r>
              <a:rPr lang="en-US" b="1" i="1" dirty="0" err="1">
                <a:solidFill>
                  <a:prstClr val="black"/>
                </a:solidFill>
                <a:latin typeface="Calibri" panose="020F0502020204030204"/>
              </a:rPr>
              <a:t>Schmit</a:t>
            </a:r>
            <a:r>
              <a:rPr lang="en-US" b="1" i="1" dirty="0">
                <a:solidFill>
                  <a:prstClr val="black"/>
                </a:solidFill>
                <a:latin typeface="Calibri" panose="020F0502020204030204"/>
              </a:rPr>
              <a:t> WHO&amp;UNAIDS, Thailand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D7F24-7594-48A8-878E-125CF03B0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6" y="1112363"/>
            <a:ext cx="4867373" cy="27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4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20EFA-3213-47CD-893E-08CCA4F6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57" y="30480"/>
            <a:ext cx="3096427" cy="5613236"/>
          </a:xfrm>
        </p:spPr>
        <p:txBody>
          <a:bodyPr anchor="t"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for young women who sell sex</a:t>
            </a:r>
            <a:b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Sisters with a voice: Zimbabwe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94B4-C230-4148-9ACB-282ED14F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386" y="236958"/>
            <a:ext cx="5513053" cy="4495252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Young women selling sex may not self-identify as sex workers.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Younger trained peer educators undertake outreach and referral.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Young Sisters Programme (15-24),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younger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peer educators (18-24)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DSD for young women - age-specific demand creation,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community outreach and adherence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support.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Efforts to secure financial assistance (e.g. from Dept Social Welfare or through special grants) to subsidize school fees, family cash transfers and other benefits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‘</a:t>
            </a:r>
            <a:endParaRPr lang="en-US" sz="900" dirty="0"/>
          </a:p>
        </p:txBody>
      </p:sp>
      <p:pic>
        <p:nvPicPr>
          <p:cNvPr id="7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BB8B4A5-37D0-4F7A-8917-473D3D03E9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3403" y="4083369"/>
            <a:ext cx="6894236" cy="2326804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092D6-6208-4D31-AEF8-6417C201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4650" y="6356350"/>
            <a:ext cx="8191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430FF15-3255-4999-9A04-4DE8D24FDC8B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3E4D0-E6F8-4E13-98AC-D70A5525B2A4}"/>
              </a:ext>
            </a:extLst>
          </p:cNvPr>
          <p:cNvSpPr txBox="1"/>
          <p:nvPr/>
        </p:nvSpPr>
        <p:spPr>
          <a:xfrm>
            <a:off x="2908929" y="6519446"/>
            <a:ext cx="9493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1" dirty="0"/>
              <a:t>Source: Napierala et al </a:t>
            </a:r>
            <a:r>
              <a:rPr lang="en-US" sz="1600" b="1" i="1" dirty="0"/>
              <a:t>Engagement in HIV Care Among Young FSW</a:t>
            </a:r>
            <a:r>
              <a:rPr lang="en-GB" sz="1600" b="1" i="1" dirty="0"/>
              <a:t> in Zimbabwe JAIDS, 2018</a:t>
            </a:r>
          </a:p>
        </p:txBody>
      </p:sp>
      <p:pic>
        <p:nvPicPr>
          <p:cNvPr id="10" name="Picture 9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BB4A448C-83F3-4957-9A5F-655377FE1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4" y="2912165"/>
            <a:ext cx="3898568" cy="3498008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29394EA-5577-4674-A924-3EFA52335F27}"/>
              </a:ext>
            </a:extLst>
          </p:cNvPr>
          <p:cNvSpPr/>
          <p:nvPr/>
        </p:nvSpPr>
        <p:spPr>
          <a:xfrm>
            <a:off x="9806774" y="1356852"/>
            <a:ext cx="2595716" cy="3018503"/>
          </a:xfrm>
          <a:prstGeom prst="wedgeEllipseCallout">
            <a:avLst>
              <a:gd name="adj1" fmla="val -69738"/>
              <a:gd name="adj2" fmla="val -679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‘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(sex workers) are very different from me, you can tell them by how they walk, talk and dress - and that is not me.’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17-year old newcomer to Sisters clinic</a:t>
            </a:r>
          </a:p>
        </p:txBody>
      </p:sp>
    </p:spTree>
    <p:extLst>
      <p:ext uri="{BB962C8B-B14F-4D97-AF65-F5344CB8AC3E}">
        <p14:creationId xmlns:p14="http://schemas.microsoft.com/office/powerpoint/2010/main" val="9455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1"/>
          <p:cNvSpPr txBox="1">
            <a:spLocks noChangeArrowheads="1"/>
          </p:cNvSpPr>
          <p:nvPr/>
        </p:nvSpPr>
        <p:spPr bwMode="auto">
          <a:xfrm>
            <a:off x="2461959" y="2864723"/>
            <a:ext cx="8816846" cy="41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0" tIns="45640" rIns="91280" bIns="45640">
            <a:spAutoFit/>
          </a:bodyPr>
          <a:lstStyle>
            <a:lvl1pPr defTabSz="5207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1pPr>
            <a:lvl2pPr defTabSz="5207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2pPr>
            <a:lvl3pPr defTabSz="5207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3pPr>
            <a:lvl4pPr defTabSz="5207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4pPr>
            <a:lvl5pPr defTabSz="520700" eaLnBrk="0" hangingPunct="0"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5pPr>
            <a:lvl6pPr marL="2265363" indent="3175" defTabSz="520700" rtl="1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6pPr>
            <a:lvl7pPr marL="2722563" indent="3175" defTabSz="520700" rtl="1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7pPr>
            <a:lvl8pPr marL="3179763" indent="3175" defTabSz="520700" rtl="1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8pPr>
            <a:lvl9pPr marL="3636963" indent="3175" defTabSz="520700" rtl="1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rtl="0" eaLnBrk="1" hangingPunct="1"/>
            <a:r>
              <a:rPr lang="en-US" altLang="en-US" sz="2100" i="1" dirty="0">
                <a:solidFill>
                  <a:srgbClr val="FFFFFF"/>
                </a:solidFill>
                <a:latin typeface="Segoe Condensed" pitchFamily="34" charset="0"/>
              </a:rPr>
              <a:t>WHO HIV Dept. Innovative Prevention Unit</a:t>
            </a: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2461959" y="217065"/>
            <a:ext cx="6915502" cy="108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0" tIns="45640" rIns="91280" bIns="45640">
            <a:spAutoFit/>
          </a:bodyPr>
          <a:lstStyle/>
          <a:p>
            <a:pPr defTabSz="456394">
              <a:lnSpc>
                <a:spcPct val="90000"/>
              </a:lnSpc>
            </a:pPr>
            <a:r>
              <a:rPr lang="en-US" altLang="en-US" sz="3600" b="1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resource to support young KP programming </a:t>
            </a:r>
          </a:p>
        </p:txBody>
      </p:sp>
      <p:pic>
        <p:nvPicPr>
          <p:cNvPr id="1028" name="Picture 4" descr="J:\DivData\KPP\Young Key Populations\Young KP briefs_final\Covers\PW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4995" y="1973709"/>
            <a:ext cx="2357329" cy="335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DivData\KPP\Young Key Populations\Young KP briefs_final\Covers\S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710" y="1887704"/>
            <a:ext cx="2331480" cy="33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:\DivData\KPP\Young Key Populations\Young KP briefs_final\Covers\T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99" y="3545854"/>
            <a:ext cx="2328560" cy="331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J:\DivData\KPP\Young Key Populations\Young KP briefs_final\Covers\ms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365" y="217065"/>
            <a:ext cx="2348443" cy="33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06209A3-CBC0-4A4E-932B-FF11249CB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094" y="1089740"/>
            <a:ext cx="3322465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71E48-8F5D-4A5D-AE82-3EC73184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62" y="176233"/>
            <a:ext cx="8160000" cy="720000"/>
          </a:xfrm>
        </p:spPr>
        <p:txBody>
          <a:bodyPr/>
          <a:lstStyle/>
          <a:p>
            <a:r>
              <a:rPr lang="en-US" dirty="0"/>
              <a:t>Coming soon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E36EA-5710-435E-9FC7-F6A99191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0FF15-3255-4999-9A04-4DE8D24FDC8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18071AC-6627-418F-A08D-66F6F1D66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52" y="3268025"/>
            <a:ext cx="11233150" cy="29508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6D64DF-B74F-40A2-8C09-395596E36316}"/>
              </a:ext>
            </a:extLst>
          </p:cNvPr>
          <p:cNvSpPr/>
          <p:nvPr/>
        </p:nvSpPr>
        <p:spPr>
          <a:xfrm>
            <a:off x="279716" y="6379985"/>
            <a:ext cx="468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http://childrenandaids.org/aykpToolkit/about 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BDE2300-857A-4F39-8235-5F336073BACE}"/>
              </a:ext>
            </a:extLst>
          </p:cNvPr>
          <p:cNvSpPr txBox="1"/>
          <p:nvPr/>
        </p:nvSpPr>
        <p:spPr>
          <a:xfrm>
            <a:off x="449107" y="896233"/>
            <a:ext cx="9911715" cy="922688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GB" sz="2800" spc="-9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sz="2800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936AC4-590B-418F-816B-66591BF4D9D5}"/>
              </a:ext>
            </a:extLst>
          </p:cNvPr>
          <p:cNvSpPr/>
          <p:nvPr/>
        </p:nvSpPr>
        <p:spPr>
          <a:xfrm>
            <a:off x="212652" y="896233"/>
            <a:ext cx="7938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 countries to scale-up HIV prevention interventions 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ayKPs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migrants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resource to be used when providing TA in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Online compendium of tools and guidance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Organized and annotated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in scope, locally 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Highlighting good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Broader than interventions and service delivery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Particular focus on digital platforms and online approaches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5AD77-0863-48B0-B7F6-CAA39A39E4D7}"/>
              </a:ext>
            </a:extLst>
          </p:cNvPr>
          <p:cNvSpPr/>
          <p:nvPr/>
        </p:nvSpPr>
        <p:spPr>
          <a:xfrm>
            <a:off x="9349563" y="1128686"/>
            <a:ext cx="2356801" cy="397031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Participants include..</a:t>
            </a:r>
          </a:p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AMSHeR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AWOSHe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SOMOSGAY</a:t>
            </a:r>
          </a:p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GayLatino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Teenergizer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Youth LEAD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Youth Voices Count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Youth RISE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IAS Youth  Champions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INPUD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ITRG</a:t>
            </a:r>
          </a:p>
          <a:p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Mpact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NSWP</a:t>
            </a:r>
          </a:p>
        </p:txBody>
      </p:sp>
    </p:spTree>
    <p:extLst>
      <p:ext uri="{BB962C8B-B14F-4D97-AF65-F5344CB8AC3E}">
        <p14:creationId xmlns:p14="http://schemas.microsoft.com/office/powerpoint/2010/main" val="4163593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1F6C-55AB-4BF7-8F05-AB28EE11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79" y="2627630"/>
            <a:ext cx="3559009" cy="1642711"/>
          </a:xfrm>
        </p:spPr>
        <p:txBody>
          <a:bodyPr/>
          <a:lstStyle/>
          <a:p>
            <a:br>
              <a:rPr lang="en-GB" sz="3200" b="0" dirty="0"/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 summary: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Considerations for programmes and service delivery for young KP</a:t>
            </a:r>
            <a:br>
              <a:rPr lang="en-US" sz="3200" b="0" dirty="0"/>
            </a:br>
            <a:endParaRPr lang="en-GB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775E4-0836-42F9-9D4A-595FD8EF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BB70-8775-1341-855F-4EE8ED1633AC}" type="slidenum">
              <a:rPr lang="pt-BR" smtClean="0"/>
              <a:pPr/>
              <a:t>19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5351881-99B5-48F6-84EA-A5F12E11C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71732"/>
              </p:ext>
            </p:extLst>
          </p:nvPr>
        </p:nvGraphicFramePr>
        <p:xfrm>
          <a:off x="3288433" y="226244"/>
          <a:ext cx="8128000" cy="6307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209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B053-6A30-404F-AAC3-20B7B38F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2" y="17575"/>
            <a:ext cx="8940448" cy="720000"/>
          </a:xfrm>
        </p:spPr>
        <p:txBody>
          <a:bodyPr/>
          <a:lstStyle/>
          <a:p>
            <a:r>
              <a:rPr lang="en-US" dirty="0"/>
              <a:t>Why focus on young key populations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A8C5-E7D2-4B8A-A4AA-3E9DEF70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0FF15-3255-4999-9A04-4DE8D24FDC8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5881BF2-E804-4334-947A-36ACF01C933C}"/>
              </a:ext>
            </a:extLst>
          </p:cNvPr>
          <p:cNvSpPr txBox="1">
            <a:spLocks/>
          </p:cNvSpPr>
          <p:nvPr/>
        </p:nvSpPr>
        <p:spPr bwMode="gray">
          <a:xfrm>
            <a:off x="367645" y="884419"/>
            <a:ext cx="11669574" cy="5973581"/>
          </a:xfrm>
          <a:prstGeom prst="rect">
            <a:avLst/>
          </a:prstGeom>
          <a:solidFill>
            <a:schemeClr val="accent5"/>
          </a:solidFill>
        </p:spPr>
        <p:txBody>
          <a:bodyPr vert="horz" lIns="18000" tIns="0" rIns="18000" bIns="0" rtlCol="0"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1333"/>
              </a:spcBef>
              <a:spcAft>
                <a:spcPts val="800"/>
              </a:spcAft>
              <a:buClr>
                <a:schemeClr val="tx1"/>
              </a:buClr>
              <a:buSzPct val="80000"/>
              <a:buFontTx/>
              <a:buNone/>
              <a:defRPr sz="1867" b="0" kern="120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480472" indent="-239178" algn="l" defTabSz="1219170" rtl="0" eaLnBrk="1" latinLnBrk="0" hangingPunct="1">
              <a:lnSpc>
                <a:spcPct val="110000"/>
              </a:lnSpc>
              <a:spcBef>
                <a:spcPts val="667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2755" indent="-380990" algn="l" defTabSz="1219170" rtl="0" eaLnBrk="1" latinLnBrk="0" hangingPunct="1">
              <a:lnSpc>
                <a:spcPct val="110000"/>
              </a:lnSpc>
              <a:spcBef>
                <a:spcPts val="667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2645" indent="-380990" algn="l" defTabSz="1219170" rtl="0" eaLnBrk="1" latinLnBrk="0" hangingPunct="1">
              <a:lnSpc>
                <a:spcPct val="110000"/>
              </a:lnSpc>
              <a:spcBef>
                <a:spcPts val="667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4713" indent="-478355" algn="l" defTabSz="1219170" rtl="0" eaLnBrk="1" latinLnBrk="0" hangingPunct="1">
              <a:lnSpc>
                <a:spcPct val="110000"/>
              </a:lnSpc>
              <a:spcBef>
                <a:spcPts val="667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9482" indent="-478355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Young KP may have higher HIV risk because of: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Biology 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Adolescent brain development</a:t>
            </a:r>
          </a:p>
          <a:p>
            <a:pPr marL="1268396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Greater risk taking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? Microbiome factors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6222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Risk taking,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overplapping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vulnerabilities </a:t>
            </a:r>
          </a:p>
          <a:p>
            <a:pPr marL="766222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Poverty &amp; transactional sex</a:t>
            </a:r>
          </a:p>
          <a:p>
            <a:pPr marL="766222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Poor health seeking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Social Norms</a:t>
            </a:r>
          </a:p>
          <a:p>
            <a:pPr marL="766222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Gender inequality &amp; violence</a:t>
            </a:r>
          </a:p>
          <a:p>
            <a:pPr marL="1388505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Young KP have difficulty negotiating sex or condom use when economically dependent on partner &amp;/or fear violence </a:t>
            </a:r>
          </a:p>
          <a:p>
            <a:pPr marL="766222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Stigma &amp; discrimination: Prevents those most vulnerable to HIV from accessing HIV testing &amp; services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Structural Barriers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Ethical and/or legal barriers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to accessing services) 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Limited availability of youth and KP friendly services</a:t>
            </a:r>
          </a:p>
          <a:p>
            <a:pPr marL="646113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Prejudicial health worker attitudes and lack of specialized KP knowledge and training 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sp>
        <p:nvSpPr>
          <p:cNvPr id="9" name="Oval Callout 4">
            <a:extLst>
              <a:ext uri="{FF2B5EF4-FFF2-40B4-BE49-F238E27FC236}">
                <a16:creationId xmlns:a16="http://schemas.microsoft.com/office/drawing/2014/main" id="{8AD50F27-91E5-45D0-B3A3-79702758D1CF}"/>
              </a:ext>
            </a:extLst>
          </p:cNvPr>
          <p:cNvSpPr/>
          <p:nvPr/>
        </p:nvSpPr>
        <p:spPr>
          <a:xfrm>
            <a:off x="7390614" y="1161698"/>
            <a:ext cx="4156679" cy="3166087"/>
          </a:xfrm>
          <a:prstGeom prst="wedgeEllipseCallout">
            <a:avLst>
              <a:gd name="adj1" fmla="val -70242"/>
              <a:gd name="adj2" fmla="val 51342"/>
            </a:avLst>
          </a:prstGeom>
          <a:solidFill>
            <a:srgbClr val="3399FF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“When (they) understood our identity as sex workers (they) completely refused to provide health services; most of the time doctors ignored us.”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 sex worker, Bangladesh</a:t>
            </a:r>
          </a:p>
        </p:txBody>
      </p:sp>
    </p:spTree>
    <p:extLst>
      <p:ext uri="{BB962C8B-B14F-4D97-AF65-F5344CB8AC3E}">
        <p14:creationId xmlns:p14="http://schemas.microsoft.com/office/powerpoint/2010/main" val="259506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6B39A7-4C24-4EC0-BC2F-24C264E0A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1" y="107226"/>
            <a:ext cx="3249106" cy="19400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6907" y="2047272"/>
            <a:ext cx="6545199" cy="4502383"/>
          </a:xfrm>
        </p:spPr>
        <p:txBody>
          <a:bodyPr/>
          <a:lstStyle/>
          <a:p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We know HIV disproportionally affect KP &amp; young KP are particularly vulnerable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– impact on HIV impossible without increasing access to and uptake &amp; coverage of effective and acceptable services for KP including YKP</a:t>
            </a:r>
          </a:p>
          <a:p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We know what to do</a:t>
            </a: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There are many examples of good KP programming..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But not at scale</a:t>
            </a:r>
          </a:p>
          <a:p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Health sector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youth and community partnerships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essential </a:t>
            </a:r>
          </a:p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Even in legally constrained settings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public health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</a:rPr>
              <a:t>medical ethics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 require proving respectful quality HIV services for YKP</a:t>
            </a:r>
          </a:p>
          <a:p>
            <a:endParaRPr lang="en-GB" dirty="0"/>
          </a:p>
        </p:txBody>
      </p:sp>
      <p:sp>
        <p:nvSpPr>
          <p:cNvPr id="5" name="Oval Callout 4"/>
          <p:cNvSpPr/>
          <p:nvPr/>
        </p:nvSpPr>
        <p:spPr>
          <a:xfrm>
            <a:off x="7287544" y="3966956"/>
            <a:ext cx="4649275" cy="2105696"/>
          </a:xfrm>
          <a:prstGeom prst="wedgeEllipseCallout">
            <a:avLst>
              <a:gd name="adj1" fmla="val -60581"/>
              <a:gd name="adj2" fmla="val -39710"/>
            </a:avLst>
          </a:prstGeom>
          <a:solidFill>
            <a:srgbClr val="A65A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prstClr val="white"/>
                </a:solidFill>
                <a:latin typeface="Calibri"/>
              </a:rPr>
              <a:t>“When they go to the doctor, first of all the doctor will give a smile ... then they will make sarcastic remarks, ask strange questions and make them feel embarrassed.” 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Calibri"/>
              </a:rPr>
              <a:t>Young transgender person, Pakistan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809629" y="308193"/>
            <a:ext cx="5280338" cy="1751526"/>
          </a:xfrm>
          <a:prstGeom prst="wedgeEllipseCallout">
            <a:avLst>
              <a:gd name="adj1" fmla="val -46511"/>
              <a:gd name="adj2" fmla="val 476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“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I went for general health check-up. At first everything was fine. ..then the doctor realized and started smiling, making inappropriate jokes about [being] gay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.” </a:t>
            </a:r>
          </a:p>
          <a:p>
            <a:pPr algn="ctr"/>
            <a:r>
              <a:rPr lang="en-US" sz="1600" dirty="0">
                <a:solidFill>
                  <a:prstClr val="white"/>
                </a:solidFill>
                <a:latin typeface="Calibri"/>
              </a:rPr>
              <a:t>Young MSM,  Albania</a:t>
            </a:r>
          </a:p>
        </p:txBody>
      </p:sp>
    </p:spTree>
    <p:extLst>
      <p:ext uri="{BB962C8B-B14F-4D97-AF65-F5344CB8AC3E}">
        <p14:creationId xmlns:p14="http://schemas.microsoft.com/office/powerpoint/2010/main" val="628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78F0-F3DB-4649-B1EE-ED3AF924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548680"/>
            <a:ext cx="4972050" cy="7200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 for much greater KP focus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E5F5C-54A5-4004-95C1-7A6D3F9DA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8" y="2196679"/>
            <a:ext cx="4236696" cy="4184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69C27A-E074-45D2-8B5B-E89C6B12B4D9}"/>
              </a:ext>
            </a:extLst>
          </p:cNvPr>
          <p:cNvSpPr/>
          <p:nvPr/>
        </p:nvSpPr>
        <p:spPr>
          <a:xfrm>
            <a:off x="146989" y="1289809"/>
            <a:ext cx="4567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2019 Majority of new HIV infections are among key populations and their sex partners…with variability across regions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06105-3F85-4E82-9B83-AE99FD13F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4" y="3186261"/>
            <a:ext cx="5041867" cy="3107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E524F9-CA38-42E3-B5D0-51E8F022CAB9}"/>
              </a:ext>
            </a:extLst>
          </p:cNvPr>
          <p:cNvSpPr/>
          <p:nvPr/>
        </p:nvSpPr>
        <p:spPr>
          <a:xfrm>
            <a:off x="10062369" y="4320778"/>
            <a:ext cx="23055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New infections by subpopulation 1990-2020 aggregated across 11 Asian countries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6334D-CB6C-40BC-8A8A-C81F3B787F5E}"/>
              </a:ext>
            </a:extLst>
          </p:cNvPr>
          <p:cNvSpPr/>
          <p:nvPr/>
        </p:nvSpPr>
        <p:spPr>
          <a:xfrm>
            <a:off x="5683129" y="169118"/>
            <a:ext cx="4183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new HIV infections by subpopulation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01E4E5-95DB-4BAF-AA69-7A163105CAEC}"/>
              </a:ext>
            </a:extLst>
          </p:cNvPr>
          <p:cNvSpPr/>
          <p:nvPr/>
        </p:nvSpPr>
        <p:spPr>
          <a:xfrm>
            <a:off x="5260258" y="6380826"/>
            <a:ext cx="6843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Source:Tim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Brown and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Wiwat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Peerapatanapokin</a:t>
            </a:r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, Current Opinions, July 2019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9BA0D-6579-415C-AC11-0C87C89BA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476" y="522774"/>
            <a:ext cx="587095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5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FF4528-AF51-1A4A-8FBA-C08E2DE36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442925"/>
              </p:ext>
            </p:extLst>
          </p:nvPr>
        </p:nvGraphicFramePr>
        <p:xfrm>
          <a:off x="212437" y="5660544"/>
          <a:ext cx="12053455" cy="698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555">
                  <a:extLst>
                    <a:ext uri="{9D8B030D-6E8A-4147-A177-3AD203B41FA5}">
                      <a16:colId xmlns:a16="http://schemas.microsoft.com/office/drawing/2014/main" val="3916699166"/>
                    </a:ext>
                  </a:extLst>
                </a:gridCol>
                <a:gridCol w="1725965">
                  <a:extLst>
                    <a:ext uri="{9D8B030D-6E8A-4147-A177-3AD203B41FA5}">
                      <a16:colId xmlns:a16="http://schemas.microsoft.com/office/drawing/2014/main" val="3435957204"/>
                    </a:ext>
                  </a:extLst>
                </a:gridCol>
                <a:gridCol w="1700788">
                  <a:extLst>
                    <a:ext uri="{9D8B030D-6E8A-4147-A177-3AD203B41FA5}">
                      <a16:colId xmlns:a16="http://schemas.microsoft.com/office/drawing/2014/main" val="259085449"/>
                    </a:ext>
                  </a:extLst>
                </a:gridCol>
                <a:gridCol w="1736437">
                  <a:extLst>
                    <a:ext uri="{9D8B030D-6E8A-4147-A177-3AD203B41FA5}">
                      <a16:colId xmlns:a16="http://schemas.microsoft.com/office/drawing/2014/main" val="2085478629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423360879"/>
                    </a:ext>
                  </a:extLst>
                </a:gridCol>
                <a:gridCol w="1671782">
                  <a:extLst>
                    <a:ext uri="{9D8B030D-6E8A-4147-A177-3AD203B41FA5}">
                      <a16:colId xmlns:a16="http://schemas.microsoft.com/office/drawing/2014/main" val="2258679908"/>
                    </a:ext>
                  </a:extLst>
                </a:gridCol>
                <a:gridCol w="1708728">
                  <a:extLst>
                    <a:ext uri="{9D8B030D-6E8A-4147-A177-3AD203B41FA5}">
                      <a16:colId xmlns:a16="http://schemas.microsoft.com/office/drawing/2014/main" val="2530696910"/>
                    </a:ext>
                  </a:extLst>
                </a:gridCol>
              </a:tblGrid>
              <a:tr h="698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East Asia and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 Pacific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Eastern Europe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and Central Asia</a:t>
                      </a:r>
                      <a:endParaRPr lang="en-A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South Asia</a:t>
                      </a:r>
                      <a:endParaRPr lang="en-A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Middle East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North Africa</a:t>
                      </a:r>
                      <a:endParaRPr lang="en-A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Eastern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Southern Africa</a:t>
                      </a:r>
                      <a:endParaRPr lang="en-A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West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Central Africa</a:t>
                      </a:r>
                      <a:endParaRPr lang="en-A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Latin America and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the Caribbean</a:t>
                      </a:r>
                      <a:endParaRPr lang="en-A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672477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43C5AA3-D3C4-DA41-BE8A-4880086672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13834"/>
              </p:ext>
            </p:extLst>
          </p:nvPr>
        </p:nvGraphicFramePr>
        <p:xfrm>
          <a:off x="155287" y="841270"/>
          <a:ext cx="11824276" cy="4920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F2ABD3-0F07-7844-A2D8-2EEDB808D4B8}"/>
              </a:ext>
            </a:extLst>
          </p:cNvPr>
          <p:cNvSpPr txBox="1"/>
          <p:nvPr/>
        </p:nvSpPr>
        <p:spPr>
          <a:xfrm>
            <a:off x="1335882" y="3691171"/>
            <a:ext cx="1014174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Proportion of key populations who are young people (aged 15-24)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B3E478-9043-439A-B027-90B1373DA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052794"/>
              </p:ext>
            </p:extLst>
          </p:nvPr>
        </p:nvGraphicFramePr>
        <p:xfrm>
          <a:off x="3167415" y="6145619"/>
          <a:ext cx="5061525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847">
                  <a:extLst>
                    <a:ext uri="{9D8B030D-6E8A-4147-A177-3AD203B41FA5}">
                      <a16:colId xmlns:a16="http://schemas.microsoft.com/office/drawing/2014/main" val="881115899"/>
                    </a:ext>
                  </a:extLst>
                </a:gridCol>
                <a:gridCol w="903847">
                  <a:extLst>
                    <a:ext uri="{9D8B030D-6E8A-4147-A177-3AD203B41FA5}">
                      <a16:colId xmlns:a16="http://schemas.microsoft.com/office/drawing/2014/main" val="4119039848"/>
                    </a:ext>
                  </a:extLst>
                </a:gridCol>
                <a:gridCol w="903847">
                  <a:extLst>
                    <a:ext uri="{9D8B030D-6E8A-4147-A177-3AD203B41FA5}">
                      <a16:colId xmlns:a16="http://schemas.microsoft.com/office/drawing/2014/main" val="2796339057"/>
                    </a:ext>
                  </a:extLst>
                </a:gridCol>
                <a:gridCol w="2349984">
                  <a:extLst>
                    <a:ext uri="{9D8B030D-6E8A-4147-A177-3AD203B41FA5}">
                      <a16:colId xmlns:a16="http://schemas.microsoft.com/office/drawing/2014/main" val="1450900775"/>
                    </a:ext>
                  </a:extLst>
                </a:gridCol>
              </a:tblGrid>
              <a:tr h="230328">
                <a:tc>
                  <a:txBody>
                    <a:bodyPr/>
                    <a:lstStyle/>
                    <a:p>
                      <a:endParaRPr lang="en-AU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itchFamily="2" charset="2"/>
                        </a:rPr>
                        <a:t> </a:t>
                      </a:r>
                      <a:r>
                        <a:rPr lang="en-AU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Young people aged 15-24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669219"/>
                  </a:ext>
                </a:extLst>
              </a:tr>
              <a:tr h="374898"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PWID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1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FSW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Wingdings" pitchFamily="2" charset="2"/>
                        </a:rPr>
                        <a:t> P</a:t>
                      </a:r>
                      <a:r>
                        <a:rPr lang="en-AU" sz="11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eople aged 25-49</a:t>
                      </a:r>
                    </a:p>
                    <a:p>
                      <a:pPr algn="ctr"/>
                      <a:endParaRPr lang="en-AU" sz="11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12574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0E6CCA4-22F7-4589-AEB2-C7A949CF70D5}"/>
              </a:ext>
            </a:extLst>
          </p:cNvPr>
          <p:cNvSpPr txBox="1">
            <a:spLocks/>
          </p:cNvSpPr>
          <p:nvPr/>
        </p:nvSpPr>
        <p:spPr bwMode="gray">
          <a:xfrm>
            <a:off x="0" y="134169"/>
            <a:ext cx="8136557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Time for much greater young KP focus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6EB9DD-FD05-411E-A23A-9E078A1A355B}"/>
              </a:ext>
            </a:extLst>
          </p:cNvPr>
          <p:cNvSpPr/>
          <p:nvPr/>
        </p:nvSpPr>
        <p:spPr>
          <a:xfrm>
            <a:off x="627797" y="854169"/>
            <a:ext cx="11408916" cy="2452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59D852-C02E-427B-B6FC-BDCCCF16BFAE}"/>
              </a:ext>
            </a:extLst>
          </p:cNvPr>
          <p:cNvSpPr/>
          <p:nvPr/>
        </p:nvSpPr>
        <p:spPr>
          <a:xfrm>
            <a:off x="7692181" y="6308199"/>
            <a:ext cx="4344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Source: Annette </a:t>
            </a:r>
            <a:r>
              <a:rPr lang="en-US" sz="1400" b="1" i="1" dirty="0" err="1"/>
              <a:t>Verster</a:t>
            </a:r>
            <a:r>
              <a:rPr lang="en-US" sz="1400" b="1" i="1" dirty="0"/>
              <a:t> (ongoing analysis WHO and UNICEF, 2019)</a:t>
            </a:r>
          </a:p>
        </p:txBody>
      </p:sp>
    </p:spTree>
    <p:extLst>
      <p:ext uri="{BB962C8B-B14F-4D97-AF65-F5344CB8AC3E}">
        <p14:creationId xmlns:p14="http://schemas.microsoft.com/office/powerpoint/2010/main" val="335111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170A-3CBA-447F-BAE1-4EB05D5E7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89" y="914401"/>
            <a:ext cx="6265941" cy="121608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Steep increases in the proportion of young people with HIV occurring in some Asia-Pacific countries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49F1ED-FC8A-4ABF-B989-A5B11FA2785D}"/>
              </a:ext>
            </a:extLst>
          </p:cNvPr>
          <p:cNvGrpSpPr/>
          <p:nvPr/>
        </p:nvGrpSpPr>
        <p:grpSpPr>
          <a:xfrm>
            <a:off x="80413" y="3055620"/>
            <a:ext cx="8742600" cy="3394483"/>
            <a:chOff x="0" y="0"/>
            <a:chExt cx="9029279" cy="25392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2772F6-4E9E-46C1-A9F2-9FCA7974D9E3}"/>
                </a:ext>
              </a:extLst>
            </p:cNvPr>
            <p:cNvGrpSpPr/>
            <p:nvPr/>
          </p:nvGrpSpPr>
          <p:grpSpPr>
            <a:xfrm>
              <a:off x="2163759" y="323845"/>
              <a:ext cx="3328854" cy="2092251"/>
              <a:chOff x="2163759" y="323845"/>
              <a:chExt cx="3427917" cy="2424113"/>
            </a:xfrm>
          </p:grpSpPr>
          <p:graphicFrame>
            <p:nvGraphicFramePr>
              <p:cNvPr id="16" name="Chart 15">
                <a:extLst>
                  <a:ext uri="{FF2B5EF4-FFF2-40B4-BE49-F238E27FC236}">
                    <a16:creationId xmlns:a16="http://schemas.microsoft.com/office/drawing/2014/main" id="{B98A8728-3AB4-4AD1-92A9-0783282A4BF5}"/>
                  </a:ext>
                </a:extLst>
              </p:cNvPr>
              <p:cNvGraphicFramePr/>
              <p:nvPr/>
            </p:nvGraphicFramePr>
            <p:xfrm>
              <a:off x="2163759" y="323845"/>
              <a:ext cx="3167063" cy="24241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F062ABFA-4331-4DC9-86F8-74F90BE4D364}"/>
                  </a:ext>
                </a:extLst>
              </p:cNvPr>
              <p:cNvSpPr txBox="1"/>
              <p:nvPr/>
            </p:nvSpPr>
            <p:spPr>
              <a:xfrm>
                <a:off x="4386008" y="1079667"/>
                <a:ext cx="1205668" cy="610923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>
                    <a:ln>
                      <a:noFill/>
                    </a:ln>
                    <a:solidFill>
                      <a:srgbClr val="CC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kumimoji="0" lang="en-US" sz="2000" b="1" i="0" u="none" strike="noStrike" kern="0" cap="none" spc="0" normalizeH="0" baseline="0">
                    <a:ln>
                      <a:noFill/>
                    </a:ln>
                    <a:solidFill>
                      <a:srgbClr val="CC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6E0317-06FE-410F-8537-B3EE7E9051CD}"/>
                </a:ext>
              </a:extLst>
            </p:cNvPr>
            <p:cNvGrpSpPr/>
            <p:nvPr/>
          </p:nvGrpSpPr>
          <p:grpSpPr>
            <a:xfrm>
              <a:off x="5600453" y="303802"/>
              <a:ext cx="3387150" cy="2091600"/>
              <a:chOff x="5600453" y="303802"/>
              <a:chExt cx="3653322" cy="2424113"/>
            </a:xfrm>
          </p:grpSpPr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29260928-E1E0-4DBB-8F7E-B08C74E5270E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600453" y="303802"/>
              <a:ext cx="3167063" cy="24241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5" name="TextBox 16">
                <a:extLst>
                  <a:ext uri="{FF2B5EF4-FFF2-40B4-BE49-F238E27FC236}">
                    <a16:creationId xmlns:a16="http://schemas.microsoft.com/office/drawing/2014/main" id="{4AFF0B6E-6BDE-4A80-AC20-ABB204CA6A20}"/>
                  </a:ext>
                </a:extLst>
              </p:cNvPr>
              <p:cNvSpPr txBox="1"/>
              <p:nvPr/>
            </p:nvSpPr>
            <p:spPr>
              <a:xfrm>
                <a:off x="8048107" y="1033979"/>
                <a:ext cx="1205668" cy="610923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>
                    <a:ln>
                      <a:noFill/>
                    </a:ln>
                    <a:solidFill>
                      <a:srgbClr val="CC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r>
                  <a:rPr kumimoji="0" lang="en-US" sz="2400" b="1" i="0" u="none" strike="noStrike" kern="0" cap="none" spc="0" normalizeH="0" baseline="0">
                    <a:ln>
                      <a:noFill/>
                    </a:ln>
                    <a:solidFill>
                      <a:srgbClr val="CC0066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4297ECE-689E-4A52-A19F-15EB6A6B1E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2131" y="163238"/>
              <a:ext cx="13994" cy="2376000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  <a:round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67BA81-5DEE-4EDD-954F-AF93764E9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3279" y="2480811"/>
              <a:ext cx="7056000" cy="13995"/>
            </a:xfrm>
            <a:prstGeom prst="line">
              <a:avLst/>
            </a:prstGeom>
            <a:noFill/>
            <a:ln w="25400" cap="flat" cmpd="sng" algn="ctr">
              <a:solidFill>
                <a:sysClr val="window" lastClr="FFFFFF">
                  <a:lumMod val="50000"/>
                </a:sysClr>
              </a:solidFill>
              <a:prstDash val="sysDot"/>
              <a:round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9">
              <a:extLst>
                <a:ext uri="{FF2B5EF4-FFF2-40B4-BE49-F238E27FC236}">
                  <a16:creationId xmlns:a16="http://schemas.microsoft.com/office/drawing/2014/main" id="{16DD571F-749E-4BE7-B4ED-85ED62A9400F}"/>
                </a:ext>
              </a:extLst>
            </p:cNvPr>
            <p:cNvSpPr txBox="1"/>
            <p:nvPr/>
          </p:nvSpPr>
          <p:spPr>
            <a:xfrm>
              <a:off x="6517229" y="33773"/>
              <a:ext cx="1096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Malaysia</a:t>
              </a:r>
            </a:p>
          </p:txBody>
        </p:sp>
        <p:sp>
          <p:nvSpPr>
            <p:cNvPr id="10" name="TextBox 31">
              <a:extLst>
                <a:ext uri="{FF2B5EF4-FFF2-40B4-BE49-F238E27FC236}">
                  <a16:creationId xmlns:a16="http://schemas.microsoft.com/office/drawing/2014/main" id="{0844EA2A-6EB7-41E9-8805-26A49744F6B4}"/>
                </a:ext>
              </a:extLst>
            </p:cNvPr>
            <p:cNvSpPr txBox="1"/>
            <p:nvPr/>
          </p:nvSpPr>
          <p:spPr>
            <a:xfrm>
              <a:off x="3238381" y="36576"/>
              <a:ext cx="1177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Indonesia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F686D12-5E46-4F85-B891-FF57F63C2E8E}"/>
                </a:ext>
              </a:extLst>
            </p:cNvPr>
            <p:cNvGrpSpPr/>
            <p:nvPr/>
          </p:nvGrpSpPr>
          <p:grpSpPr>
            <a:xfrm>
              <a:off x="0" y="0"/>
              <a:ext cx="2109598" cy="838559"/>
              <a:chOff x="0" y="0"/>
              <a:chExt cx="2109598" cy="838559"/>
            </a:xfrm>
          </p:grpSpPr>
          <p:sp>
            <p:nvSpPr>
              <p:cNvPr id="12" name="TextBox 5">
                <a:extLst>
                  <a:ext uri="{FF2B5EF4-FFF2-40B4-BE49-F238E27FC236}">
                    <a16:creationId xmlns:a16="http://schemas.microsoft.com/office/drawing/2014/main" id="{E8793702-77B9-429E-8139-D92D8382BDB1}"/>
                  </a:ext>
                </a:extLst>
              </p:cNvPr>
              <p:cNvSpPr txBox="1"/>
              <p:nvPr/>
            </p:nvSpPr>
            <p:spPr>
              <a:xfrm>
                <a:off x="61723" y="36576"/>
                <a:ext cx="1911556" cy="801983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</p:spPr>
            <p:txBody>
              <a:bodyPr wrap="square" rtlCol="0"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3" name="TextBox 2">
                <a:extLst>
                  <a:ext uri="{FF2B5EF4-FFF2-40B4-BE49-F238E27FC236}">
                    <a16:creationId xmlns:a16="http://schemas.microsoft.com/office/drawing/2014/main" id="{D157F3EA-2ADE-41E3-A8FF-EA7AA49A7B89}"/>
                  </a:ext>
                </a:extLst>
              </p:cNvPr>
              <p:cNvSpPr txBox="1"/>
              <p:nvPr/>
            </p:nvSpPr>
            <p:spPr>
              <a:xfrm>
                <a:off x="0" y="0"/>
                <a:ext cx="2109598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sng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HIV prevalence </a:t>
                </a:r>
                <a:r>
                  <a: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among young MSM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(&lt;25 years)</a:t>
                </a:r>
                <a:r>
                  <a: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0CBB0BA-02B0-4E35-B678-035C9D2CEB31}"/>
              </a:ext>
            </a:extLst>
          </p:cNvPr>
          <p:cNvSpPr txBox="1"/>
          <p:nvPr/>
        </p:nvSpPr>
        <p:spPr>
          <a:xfrm>
            <a:off x="43181" y="6662382"/>
            <a:ext cx="40697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Prepared by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www.aidsdatahub.org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based on Global AIDS Monitoring 2018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Content Placeholder 8">
            <a:extLst>
              <a:ext uri="{FF2B5EF4-FFF2-40B4-BE49-F238E27FC236}">
                <a16:creationId xmlns:a16="http://schemas.microsoft.com/office/drawing/2014/main" id="{7CD45EFE-9800-4CA6-B231-7658B9D6E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217239"/>
              </p:ext>
            </p:extLst>
          </p:nvPr>
        </p:nvGraphicFramePr>
        <p:xfrm>
          <a:off x="7917730" y="785611"/>
          <a:ext cx="4274270" cy="396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B395568-3F5D-4D2A-8C39-75ED99A03CC5}"/>
              </a:ext>
            </a:extLst>
          </p:cNvPr>
          <p:cNvSpPr/>
          <p:nvPr/>
        </p:nvSpPr>
        <p:spPr>
          <a:xfrm>
            <a:off x="9850301" y="4866122"/>
            <a:ext cx="2341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Proportion of young people among total estimated new HIV infections, 2018</a:t>
            </a:r>
          </a:p>
        </p:txBody>
      </p:sp>
    </p:spTree>
    <p:extLst>
      <p:ext uri="{BB962C8B-B14F-4D97-AF65-F5344CB8AC3E}">
        <p14:creationId xmlns:p14="http://schemas.microsoft.com/office/powerpoint/2010/main" val="328526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FF4528-AF51-1A4A-8FBA-C08E2DE367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61849" y="5648757"/>
          <a:ext cx="10578987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5351">
                  <a:extLst>
                    <a:ext uri="{9D8B030D-6E8A-4147-A177-3AD203B41FA5}">
                      <a16:colId xmlns:a16="http://schemas.microsoft.com/office/drawing/2014/main" val="3916699166"/>
                    </a:ext>
                  </a:extLst>
                </a:gridCol>
                <a:gridCol w="1205345">
                  <a:extLst>
                    <a:ext uri="{9D8B030D-6E8A-4147-A177-3AD203B41FA5}">
                      <a16:colId xmlns:a16="http://schemas.microsoft.com/office/drawing/2014/main" val="3435957204"/>
                    </a:ext>
                  </a:extLst>
                </a:gridCol>
                <a:gridCol w="2466110">
                  <a:extLst>
                    <a:ext uri="{9D8B030D-6E8A-4147-A177-3AD203B41FA5}">
                      <a16:colId xmlns:a16="http://schemas.microsoft.com/office/drawing/2014/main" val="259085449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2085478629"/>
                    </a:ext>
                  </a:extLst>
                </a:gridCol>
                <a:gridCol w="2479963">
                  <a:extLst>
                    <a:ext uri="{9D8B030D-6E8A-4147-A177-3AD203B41FA5}">
                      <a16:colId xmlns:a16="http://schemas.microsoft.com/office/drawing/2014/main" val="1423360879"/>
                    </a:ext>
                  </a:extLst>
                </a:gridCol>
              </a:tblGrid>
              <a:tr h="6986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People who inject drugs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Transgender (hijra) sex workers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Female sex workers*</a:t>
                      </a:r>
                      <a:endParaRPr lang="en-AU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672477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63CE72-64CB-8D45-BAE0-614605C75A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274315"/>
              </p:ext>
            </p:extLst>
          </p:nvPr>
        </p:nvGraphicFramePr>
        <p:xfrm>
          <a:off x="290945" y="831270"/>
          <a:ext cx="11487152" cy="476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5B89AD5-F384-844D-8504-58BBA945FA88}"/>
              </a:ext>
            </a:extLst>
          </p:cNvPr>
          <p:cNvSpPr txBox="1"/>
          <p:nvPr/>
        </p:nvSpPr>
        <p:spPr>
          <a:xfrm>
            <a:off x="9687973" y="6194083"/>
            <a:ext cx="20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*Average age of initiation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sex work 22.1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3D8767-2DC9-EF4C-A94B-E7831F4876E0}"/>
              </a:ext>
            </a:extLst>
          </p:cNvPr>
          <p:cNvSpPr txBox="1"/>
          <p:nvPr/>
        </p:nvSpPr>
        <p:spPr>
          <a:xfrm>
            <a:off x="-1" y="72515"/>
            <a:ext cx="12192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Pakistan 2016-17 IBBS – HIV prevalence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Surveillance Round – data from 23 cities.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472DD1-3F9B-4C2A-81E3-1EC7767804CD}"/>
              </a:ext>
            </a:extLst>
          </p:cNvPr>
          <p:cNvSpPr/>
          <p:nvPr/>
        </p:nvSpPr>
        <p:spPr>
          <a:xfrm>
            <a:off x="630023" y="6340058"/>
            <a:ext cx="5058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Source: Arshad Altaf, Pakistan </a:t>
            </a:r>
            <a:r>
              <a:rPr lang="en-US" b="1" i="1" dirty="0" err="1"/>
              <a:t>MoH</a:t>
            </a:r>
            <a:r>
              <a:rPr lang="en-US" b="1" i="1" dirty="0"/>
              <a:t> and WHO 2019</a:t>
            </a:r>
          </a:p>
        </p:txBody>
      </p:sp>
    </p:spTree>
    <p:extLst>
      <p:ext uri="{BB962C8B-B14F-4D97-AF65-F5344CB8AC3E}">
        <p14:creationId xmlns:p14="http://schemas.microsoft.com/office/powerpoint/2010/main" val="344357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131712"/>
              </p:ext>
            </p:extLst>
          </p:nvPr>
        </p:nvGraphicFramePr>
        <p:xfrm>
          <a:off x="490194" y="1642002"/>
          <a:ext cx="6661842" cy="47368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61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172">
                <a:tc>
                  <a:txBody>
                    <a:bodyPr/>
                    <a:lstStyle/>
                    <a:p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Condom programming 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Font typeface="+mj-lt"/>
                        <a:buNone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Harm reduction interventions (NSP, OST, naloxone)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Behavioural interventions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1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 related prevention: PMTCT, </a:t>
                      </a:r>
                      <a:r>
                        <a:rPr lang="en-AU" sz="15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PrEP</a:t>
                      </a: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PEP</a:t>
                      </a:r>
                      <a:endParaRPr lang="en-AU" sz="15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5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HIV testing services and treatment and care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4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Prevention</a:t>
                      </a:r>
                      <a:r>
                        <a:rPr lang="en-AU" sz="15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management of viral hepatitis, TB and mental health conditions</a:t>
                      </a:r>
                      <a:endParaRPr lang="en-A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7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Sexual and reproductive</a:t>
                      </a:r>
                      <a:r>
                        <a:rPr lang="en-AU" sz="15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health interventions</a:t>
                      </a:r>
                      <a:endParaRPr lang="en-A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Supportive legislation</a:t>
                      </a:r>
                      <a:r>
                        <a:rPr lang="en-AU" sz="15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policy and funding</a:t>
                      </a:r>
                      <a:endParaRPr lang="en-AU" sz="1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Addressing stigma and discrimination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empowerment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1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5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Addressing violence</a:t>
                      </a:r>
                    </a:p>
                  </a:txBody>
                  <a:tcPr marL="91449" marR="91449" marT="45724" marB="45724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035350" y="2915515"/>
            <a:ext cx="210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Health interventions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78644" y="5252504"/>
            <a:ext cx="1456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Structural 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interventions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281733" y="1876924"/>
            <a:ext cx="470834" cy="27501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Brace 13"/>
          <p:cNvSpPr/>
          <p:nvPr/>
        </p:nvSpPr>
        <p:spPr>
          <a:xfrm>
            <a:off x="7281733" y="4689950"/>
            <a:ext cx="390865" cy="144696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3011" y="-201837"/>
            <a:ext cx="9036050" cy="1143000"/>
          </a:xfrm>
          <a:effectLst/>
        </p:spPr>
        <p:txBody>
          <a:bodyPr>
            <a:noAutofit/>
          </a:bodyPr>
          <a:lstStyle/>
          <a:p>
            <a:pPr rtl="0" eaLnBrk="1" latinLnBrk="0" hangingPunct="1"/>
            <a:r>
              <a:rPr lang="en-US" sz="2400" dirty="0">
                <a:solidFill>
                  <a:srgbClr val="009CDE"/>
                </a:solidFill>
                <a:latin typeface="Calibri"/>
                <a:ea typeface="MS PGothic"/>
                <a:cs typeface="+mn-cs"/>
              </a:rPr>
              <a:t>WHO Consolidated guidance for HIV prevention, diagnosis, treatment and care for key populations </a:t>
            </a:r>
            <a:endParaRPr lang="en-GB" sz="2800" dirty="0">
              <a:solidFill>
                <a:srgbClr val="009CD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948" y="1045276"/>
            <a:ext cx="8830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 interventions part of a comprehensive, evidence based public health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17EC1-E0C4-4590-8C5A-754E1EF4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152" y="1141242"/>
            <a:ext cx="2950324" cy="1659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72C619-1A71-435C-825C-DEC514C74D84}"/>
              </a:ext>
            </a:extLst>
          </p:cNvPr>
          <p:cNvSpPr/>
          <p:nvPr/>
        </p:nvSpPr>
        <p:spPr>
          <a:xfrm>
            <a:off x="6160381" y="6402313"/>
            <a:ext cx="5861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WHO consolidate KP guidelines 2014, updated 2016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C66D8A9-B516-4301-9D42-B1DF89ADABEE}"/>
              </a:ext>
            </a:extLst>
          </p:cNvPr>
          <p:cNvSpPr/>
          <p:nvPr/>
        </p:nvSpPr>
        <p:spPr>
          <a:xfrm>
            <a:off x="8877300" y="3542795"/>
            <a:ext cx="2621110" cy="1838325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considerations for young KP</a:t>
            </a:r>
          </a:p>
        </p:txBody>
      </p:sp>
    </p:spTree>
    <p:extLst>
      <p:ext uri="{BB962C8B-B14F-4D97-AF65-F5344CB8AC3E}">
        <p14:creationId xmlns:p14="http://schemas.microsoft.com/office/powerpoint/2010/main" val="3277294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46306540"/>
              </p:ext>
            </p:extLst>
          </p:nvPr>
        </p:nvGraphicFramePr>
        <p:xfrm>
          <a:off x="6327063" y="500038"/>
          <a:ext cx="6229405" cy="489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Callout 2"/>
          <p:cNvSpPr/>
          <p:nvPr/>
        </p:nvSpPr>
        <p:spPr>
          <a:xfrm rot="19924077">
            <a:off x="3949700" y="3556001"/>
            <a:ext cx="2794000" cy="1104900"/>
          </a:xfrm>
          <a:prstGeom prst="rightArrowCallou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</a:rPr>
              <a:t>Think TB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7378701" y="4584701"/>
            <a:ext cx="2374900" cy="2107004"/>
          </a:xfrm>
          <a:prstGeom prst="up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</a:rPr>
              <a:t>Don’t forget hepatitis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80" y="1538818"/>
            <a:ext cx="1534160" cy="203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488346-59D4-432B-AAF4-609B0D6DC676}"/>
              </a:ext>
            </a:extLst>
          </p:cNvPr>
          <p:cNvSpPr txBox="1">
            <a:spLocks/>
          </p:cNvSpPr>
          <p:nvPr/>
        </p:nvSpPr>
        <p:spPr>
          <a:xfrm>
            <a:off x="59531" y="92075"/>
            <a:ext cx="4268788" cy="3731705"/>
          </a:xfrm>
          <a:prstGeom prst="rect">
            <a:avLst/>
          </a:prstGeom>
          <a:solidFill>
            <a:srgbClr val="0073B1"/>
          </a:solidFill>
        </p:spPr>
        <p:txBody>
          <a:bodyPr>
            <a:normAutofit fontScale="975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What’s new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1.New approaches to HIV testing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– HIV self</a:t>
            </a:r>
            <a:r>
              <a:rPr lang="en-GB" sz="2200" b="0" dirty="0">
                <a:solidFill>
                  <a:sysClr val="window" lastClr="FFFFFF"/>
                </a:solidFill>
                <a:latin typeface="Calibri" panose="020F0502020204030204" pitchFamily="34" charset="0"/>
              </a:rPr>
              <a:t>-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testing, partner notification and social network testing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2.Multiple effective prevention interventions –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incuding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PrEP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3.Better and simplified treatment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with differentiated service delivery options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1" name="Right Arrow Callout 2">
            <a:extLst>
              <a:ext uri="{FF2B5EF4-FFF2-40B4-BE49-F238E27FC236}">
                <a16:creationId xmlns:a16="http://schemas.microsoft.com/office/drawing/2014/main" id="{641C3AC2-8BA8-41D4-9743-8F74A9AFF666}"/>
              </a:ext>
            </a:extLst>
          </p:cNvPr>
          <p:cNvSpPr/>
          <p:nvPr/>
        </p:nvSpPr>
        <p:spPr>
          <a:xfrm rot="19924077">
            <a:off x="3949701" y="2128849"/>
            <a:ext cx="2794000" cy="1104900"/>
          </a:xfrm>
          <a:prstGeom prst="rightArrowCallou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</a:rPr>
              <a:t>Think STIs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Right Arrow Callout 2">
            <a:extLst>
              <a:ext uri="{FF2B5EF4-FFF2-40B4-BE49-F238E27FC236}">
                <a16:creationId xmlns:a16="http://schemas.microsoft.com/office/drawing/2014/main" id="{217897A7-90E7-48DD-AA59-AFAD4940B20A}"/>
              </a:ext>
            </a:extLst>
          </p:cNvPr>
          <p:cNvSpPr/>
          <p:nvPr/>
        </p:nvSpPr>
        <p:spPr>
          <a:xfrm rot="19924077">
            <a:off x="4930064" y="4698483"/>
            <a:ext cx="2794000" cy="1104900"/>
          </a:xfrm>
          <a:prstGeom prst="rightArrowCallou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</a:rPr>
              <a:t>Think FP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4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81ECA7-3767-4A9E-BB81-6AA732C8F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187" y="3107873"/>
            <a:ext cx="5745813" cy="36603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CBDCC4-90C4-43E3-8F90-063279FBF9F0}"/>
              </a:ext>
            </a:extLst>
          </p:cNvPr>
          <p:cNvSpPr txBox="1">
            <a:spLocks/>
          </p:cNvSpPr>
          <p:nvPr/>
        </p:nvSpPr>
        <p:spPr>
          <a:xfrm>
            <a:off x="479999" y="367619"/>
            <a:ext cx="3787201" cy="720000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5DA9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HIV self-testing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71A38D-5CAA-4A21-AD84-90318B34D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115" y="150126"/>
            <a:ext cx="2281653" cy="295774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6D9411F-150F-4657-AB24-FA290C4133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896225"/>
              </p:ext>
            </p:extLst>
          </p:nvPr>
        </p:nvGraphicFramePr>
        <p:xfrm>
          <a:off x="374748" y="3480391"/>
          <a:ext cx="5664546" cy="3038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5" imgW="8992379" imgH="3968840" progId="Excel.Chart.8">
                  <p:embed/>
                </p:oleObj>
              </mc:Choice>
              <mc:Fallback>
                <p:oleObj r:id="rId5" imgW="8992379" imgH="3968840" progId="Excel.Chart.8">
                  <p:embed/>
                  <p:pic>
                    <p:nvPicPr>
                      <p:cNvPr id="75782" name="Chart 7">
                        <a:extLst>
                          <a:ext uri="{FF2B5EF4-FFF2-40B4-BE49-F238E27FC236}">
                            <a16:creationId xmlns:a16="http://schemas.microsoft.com/office/drawing/2014/main" id="{0AB95363-3AF3-4FD7-9E9B-1B95B49CE58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748" y="3480391"/>
                        <a:ext cx="5664546" cy="3038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6C30-9793-4857-94C4-58D550C775AD}"/>
              </a:ext>
            </a:extLst>
          </p:cNvPr>
          <p:cNvSpPr/>
          <p:nvPr/>
        </p:nvSpPr>
        <p:spPr>
          <a:xfrm>
            <a:off x="248093" y="312001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% self-testing in Malawi, Zambia &amp; Zimbabwe, community-based  HIVST (total  # &gt;400k)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EDB385-D6B1-428C-80E9-8E0895757529}"/>
              </a:ext>
            </a:extLst>
          </p:cNvPr>
          <p:cNvSpPr/>
          <p:nvPr/>
        </p:nvSpPr>
        <p:spPr>
          <a:xfrm>
            <a:off x="538717" y="1227029"/>
            <a:ext cx="5500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Young people perform HIVST better than older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HIVST is highly acceptable among YP &amp; YKP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HIVST can be empowering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A189A9-58C4-4565-B3E9-3F6B5015F9C3}"/>
              </a:ext>
            </a:extLst>
          </p:cNvPr>
          <p:cNvSpPr/>
          <p:nvPr/>
        </p:nvSpPr>
        <p:spPr>
          <a:xfrm>
            <a:off x="171776" y="6488668"/>
            <a:ext cx="560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Source: STAR (Unitaid, PSI, LHHTM, LSTM, WHO)</a:t>
            </a:r>
          </a:p>
        </p:txBody>
      </p:sp>
    </p:spTree>
    <p:extLst>
      <p:ext uri="{BB962C8B-B14F-4D97-AF65-F5344CB8AC3E}">
        <p14:creationId xmlns:p14="http://schemas.microsoft.com/office/powerpoint/2010/main" val="4037756201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1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HO PPT color scheme 2016">
        <a:dk1>
          <a:sysClr val="windowText" lastClr="000000"/>
        </a:dk1>
        <a:lt1>
          <a:sysClr val="window" lastClr="FFFFFF"/>
        </a:lt1>
        <a:dk2>
          <a:srgbClr val="009CDE"/>
        </a:dk2>
        <a:lt2>
          <a:srgbClr val="F3F3F3"/>
        </a:lt2>
        <a:accent1>
          <a:srgbClr val="009CDE"/>
        </a:accent1>
        <a:accent2>
          <a:srgbClr val="183C5C"/>
        </a:accent2>
        <a:accent3>
          <a:srgbClr val="66C4EB"/>
        </a:accent3>
        <a:accent4>
          <a:srgbClr val="9B9B9B"/>
        </a:accent4>
        <a:accent5>
          <a:srgbClr val="CCEBF8"/>
        </a:accent5>
        <a:accent6>
          <a:srgbClr val="C9C9C9"/>
        </a:accent6>
        <a:hlink>
          <a:srgbClr val="009CDE"/>
        </a:hlink>
        <a:folHlink>
          <a:srgbClr val="B2B2B2"/>
        </a:folHlink>
      </a:clrScheme>
    </a:extraClrScheme>
  </a:extraClrSchemeLst>
  <a:custClrLst>
    <a:custClr name="WHO Blue">
      <a:srgbClr val="009CDE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Indigo 01">
      <a:srgbClr val="09164D"/>
    </a:custClr>
    <a:custClr name="WHO Indigo 02">
      <a:srgbClr val="1A4164"/>
    </a:custClr>
    <a:custClr name="WHO Indigo 03">
      <a:srgbClr val="486783"/>
    </a:custClr>
    <a:custClr name="WHO Indigo 04">
      <a:srgbClr val="768DA2"/>
    </a:custClr>
    <a:custClr name="WHO Indigo 05">
      <a:srgbClr val="A3B3C1"/>
    </a:custClr>
    <a:custClr name="WHO Indigo 06">
      <a:srgbClr val="E8ECEF"/>
    </a:custClr>
    <a:custClr name="WHO Grey 01">
      <a:srgbClr val="9B9B9B"/>
    </a:custClr>
    <a:custClr name="WHO Grey 02">
      <a:srgbClr val="C9C9C9"/>
    </a:custClr>
    <a:custClr name="WHO Grey 03">
      <a:srgbClr val="F2F2F2"/>
    </a:custClr>
    <a:custClr name="blank">
      <a:srgbClr val="FFFFFF"/>
    </a:custClr>
    <a:custClr name="WHO Birchgreen 01">
      <a:srgbClr val="29811B"/>
    </a:custClr>
    <a:custClr name="WHO Birchgreen 02">
      <a:srgbClr val="7ABC32"/>
    </a:custClr>
    <a:custClr name="WHO Birchgreen 03">
      <a:srgbClr val="95C95B"/>
    </a:custClr>
    <a:custClr name="WHO Birchgreen 04">
      <a:srgbClr val="AFD784"/>
    </a:custClr>
    <a:custClr name="WHO Birchgreen 05">
      <a:srgbClr val="CAE4AD"/>
    </a:custClr>
    <a:custClr name="WHO Birchgreen 06">
      <a:srgbClr val="F2F8E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WHO Savannah 01">
      <a:srgbClr val="966100"/>
    </a:custClr>
    <a:custClr name="WHO Savannah 02">
      <a:srgbClr val="AF8100"/>
    </a:custClr>
    <a:custClr name="WHO Savannah 03">
      <a:srgbClr val="BF9A33"/>
    </a:custClr>
    <a:custClr name="WHO Savannah 04">
      <a:srgbClr val="CFB366"/>
    </a:custClr>
    <a:custClr name="WHO Savannah 05">
      <a:srgbClr val="DFCD99"/>
    </a:custClr>
    <a:custClr name="WHO Savannah 06">
      <a:srgbClr val="F7F2E5"/>
    </a:custClr>
    <a:custClr name="WHO Purple 01">
      <a:srgbClr val="761302"/>
    </a:custClr>
    <a:custClr name="WHO Purple 02">
      <a:srgbClr val="8F3807"/>
    </a:custClr>
    <a:custClr name="WHO Purple 03">
      <a:srgbClr val="A56039"/>
    </a:custClr>
    <a:custClr name="blank">
      <a:srgbClr val="FFFFFF"/>
    </a:custClr>
    <a:custClr name="WHO Heat 01">
      <a:srgbClr val="B54606"/>
    </a:custClr>
    <a:custClr name="WHO Heat 02">
      <a:srgbClr val="D46112"/>
    </a:custClr>
    <a:custClr name="WHO Heat 03">
      <a:srgbClr val="DD8141"/>
    </a:custClr>
    <a:custClr name="WHO Heat 04">
      <a:srgbClr val="E5A071"/>
    </a:custClr>
    <a:custClr name="WHO Heat 05">
      <a:srgbClr val="EEC0A0"/>
    </a:custClr>
    <a:custClr name="WHO Heat 06">
      <a:srgbClr val="FBEFE7"/>
    </a:custClr>
    <a:custClr name="WHO Purple 04">
      <a:srgbClr val="BC886A"/>
    </a:custClr>
    <a:custClr name="WHO Purple 05">
      <a:srgbClr val="D2AF9C"/>
    </a:custClr>
    <a:custClr name="WHO Purple 06">
      <a:srgbClr val="F4EBE6"/>
    </a:custClr>
    <a:custClr name="blank">
      <a:srgbClr val="FFFFFF"/>
    </a:custClr>
    <a:custClr name="WHO Wood 01">
      <a:srgbClr val="20521A"/>
    </a:custClr>
    <a:custClr name="WHO Wood 02">
      <a:srgbClr val="2F7D4F"/>
    </a:custClr>
    <a:custClr name="WHO Wood 03">
      <a:srgbClr val="599772"/>
    </a:custClr>
    <a:custClr name="WHO Wood 04">
      <a:srgbClr val="82B195"/>
    </a:custClr>
    <a:custClr name="WHO Wood 05">
      <a:srgbClr val="ACCBB9"/>
    </a:custClr>
    <a:custClr name="WHO Wood 06">
      <a:srgbClr val="EAF2E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Custom 2">
      <a:dk1>
        <a:srgbClr val="A65A95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24424</TotalTime>
  <Words>1350</Words>
  <Application>Microsoft Office PowerPoint</Application>
  <PresentationFormat>Widescreen</PresentationFormat>
  <Paragraphs>220</Paragraphs>
  <Slides>20</Slides>
  <Notes>10</Notes>
  <HiddenSlides>2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MS PGothic</vt:lpstr>
      <vt:lpstr>Arial</vt:lpstr>
      <vt:lpstr>Arial Narrow</vt:lpstr>
      <vt:lpstr>Arial Nova Cond</vt:lpstr>
      <vt:lpstr>Calibri</vt:lpstr>
      <vt:lpstr>Calibri Light</vt:lpstr>
      <vt:lpstr>Corbel</vt:lpstr>
      <vt:lpstr>Ebrima</vt:lpstr>
      <vt:lpstr>Franklin Gothic Book</vt:lpstr>
      <vt:lpstr>Gill Sans</vt:lpstr>
      <vt:lpstr>Raleway</vt:lpstr>
      <vt:lpstr>Segoe Condensed</vt:lpstr>
      <vt:lpstr>Times New Roman</vt:lpstr>
      <vt:lpstr>Wingdings</vt:lpstr>
      <vt:lpstr>AIDS 2016_Template</vt:lpstr>
      <vt:lpstr>1_Office Theme</vt:lpstr>
      <vt:lpstr>2_Custom Design</vt:lpstr>
      <vt:lpstr>2_Office Theme</vt:lpstr>
      <vt:lpstr>Office Theme</vt:lpstr>
      <vt:lpstr>Microsoft Excel Chart</vt:lpstr>
      <vt:lpstr>PrEP, prevent, test: Increasing young key populations’ uptake of HIV prevention and testing services: Leaving no one behind Young key populations in the HIV response</vt:lpstr>
      <vt:lpstr>Why focus on young key populations</vt:lpstr>
      <vt:lpstr>Time for much greater KP focus</vt:lpstr>
      <vt:lpstr>PowerPoint Presentation</vt:lpstr>
      <vt:lpstr>Steep increases in the proportion of young people with HIV occurring in some Asia-Pacific countries</vt:lpstr>
      <vt:lpstr>PowerPoint Presentation</vt:lpstr>
      <vt:lpstr>WHO Consolidated guidance for HIV prevention, diagnosis, treatment and care for key populations </vt:lpstr>
      <vt:lpstr>PowerPoint Presentation</vt:lpstr>
      <vt:lpstr>PowerPoint Presentation</vt:lpstr>
      <vt:lpstr>High HIVST acceptability by KP</vt:lpstr>
      <vt:lpstr>2. Partner testing “Love and respect - a powerful tool to overcome barriers to partner disclosure of HIV status”  </vt:lpstr>
      <vt:lpstr>3. PrEP </vt:lpstr>
      <vt:lpstr>Continuation on PrEP, Thailand (n=1,697)</vt:lpstr>
      <vt:lpstr>PowerPoint Presentation</vt:lpstr>
      <vt:lpstr>PowerPoint Presentation</vt:lpstr>
      <vt:lpstr>Services for young women who sell sex Sisters with a voice: Zimbabwe</vt:lpstr>
      <vt:lpstr>PowerPoint Presentation</vt:lpstr>
      <vt:lpstr>Coming soon </vt:lpstr>
      <vt:lpstr> In summary: Considerations for programmes and service delivery for young KP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BAGGALEY, Rachel Clare</cp:lastModifiedBy>
  <cp:revision>101</cp:revision>
  <cp:lastPrinted>2017-01-16T15:31:13Z</cp:lastPrinted>
  <dcterms:created xsi:type="dcterms:W3CDTF">2017-01-13T09:09:35Z</dcterms:created>
  <dcterms:modified xsi:type="dcterms:W3CDTF">2019-07-23T14:56:26Z</dcterms:modified>
</cp:coreProperties>
</file>